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9" r:id="rId2"/>
    <p:sldId id="719" r:id="rId3"/>
    <p:sldId id="720" r:id="rId4"/>
    <p:sldId id="721" r:id="rId5"/>
    <p:sldId id="722" r:id="rId6"/>
    <p:sldId id="723" r:id="rId7"/>
    <p:sldId id="724" r:id="rId8"/>
    <p:sldId id="725" r:id="rId9"/>
    <p:sldId id="734" r:id="rId10"/>
    <p:sldId id="726" r:id="rId11"/>
    <p:sldId id="735" r:id="rId12"/>
    <p:sldId id="727" r:id="rId13"/>
    <p:sldId id="728" r:id="rId14"/>
    <p:sldId id="731" r:id="rId15"/>
    <p:sldId id="730" r:id="rId16"/>
    <p:sldId id="733" r:id="rId17"/>
    <p:sldId id="736" r:id="rId18"/>
    <p:sldId id="741" r:id="rId19"/>
    <p:sldId id="742" r:id="rId20"/>
    <p:sldId id="753" r:id="rId21"/>
    <p:sldId id="756" r:id="rId22"/>
    <p:sldId id="762" r:id="rId23"/>
    <p:sldId id="775" r:id="rId24"/>
    <p:sldId id="771" r:id="rId25"/>
    <p:sldId id="773" r:id="rId26"/>
    <p:sldId id="77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8CDA"/>
    <a:srgbClr val="DA2E41"/>
    <a:srgbClr val="FADF47"/>
    <a:srgbClr val="C73A43"/>
    <a:srgbClr val="13BD8A"/>
    <a:srgbClr val="EE7C3E"/>
    <a:srgbClr val="0CC1D9"/>
    <a:srgbClr val="ECEEF1"/>
    <a:srgbClr val="8A9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96" autoAdjust="0"/>
    <p:restoredTop sz="94660"/>
  </p:normalViewPr>
  <p:slideViewPr>
    <p:cSldViewPr snapToGrid="0">
      <p:cViewPr varScale="1">
        <p:scale>
          <a:sx n="74" d="100"/>
          <a:sy n="74" d="100"/>
        </p:scale>
        <p:origin x="-10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29D1C-8C3E-4310-9EF0-019410E55AD5}" type="datetimeFigureOut">
              <a:rPr lang="en-GB" smtClean="0"/>
              <a:t>07/02/2019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EE0C4-5D00-42C4-BE61-F78AE99EEBB0}" type="slidenum">
              <a:rPr lang="en-GB" smtClean="0"/>
              <a:t>‹#›</a:t>
            </a:fld>
            <a:endParaRPr lang="en-GB"/>
          </a:p>
        </p:txBody>
      </p:sp>
    </p:spTree>
    <p:extLst>
      <p:ext uri="{BB962C8B-B14F-4D97-AF65-F5344CB8AC3E}">
        <p14:creationId xmlns:p14="http://schemas.microsoft.com/office/powerpoint/2010/main" val="387830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1</a:t>
            </a:fld>
            <a:endParaRPr lang="en-GB"/>
          </a:p>
        </p:txBody>
      </p:sp>
    </p:spTree>
    <p:extLst>
      <p:ext uri="{BB962C8B-B14F-4D97-AF65-F5344CB8AC3E}">
        <p14:creationId xmlns:p14="http://schemas.microsoft.com/office/powerpoint/2010/main" val="482878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thirdspacelearning.com/ub-interventions-general/?utm_source=download&amp;utm_medium=resource&amp;utm_campaign=tsl_december_2018&amp;utm_content=21_12_18_wr_ppt_year3_multiplication+division_sp1"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xmlns=""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1" name="Rectangle 10">
            <a:extLst>
              <a:ext uri="{FF2B5EF4-FFF2-40B4-BE49-F238E27FC236}">
                <a16:creationId xmlns:a16="http://schemas.microsoft.com/office/drawing/2014/main" xmlns="" id="{95E977A0-D59B-4127-B988-0357B17748EC}"/>
              </a:ext>
            </a:extLst>
          </p:cNvPr>
          <p:cNvSpPr/>
          <p:nvPr userDrawn="1"/>
        </p:nvSpPr>
        <p:spPr>
          <a:xfrm>
            <a:off x="-35226" y="6408064"/>
            <a:ext cx="9179226" cy="500736"/>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endParaRPr lang="en-US" sz="1200" dirty="0">
              <a:solidFill>
                <a:schemeClr val="tx1"/>
              </a:solidFill>
              <a:latin typeface="Arial" panose="020B0604020202020204" pitchFamily="34" charset="0"/>
              <a:cs typeface="Arial" panose="020B0604020202020204" pitchFamily="34" charset="0"/>
            </a:endParaRPr>
          </a:p>
        </p:txBody>
      </p:sp>
      <p:pic>
        <p:nvPicPr>
          <p:cNvPr id="12" name="Picture 8" descr="A close up of a logo&#10;&#10;Description generated with very high confidence">
            <a:extLst>
              <a:ext uri="{FF2B5EF4-FFF2-40B4-BE49-F238E27FC236}">
                <a16:creationId xmlns:a16="http://schemas.microsoft.com/office/drawing/2014/main" xmlns="" id="{BB37979D-0168-493E-96C8-3F8ECF001158}"/>
              </a:ext>
            </a:extLst>
          </p:cNvPr>
          <p:cNvPicPr>
            <a:picLocks noChangeAspect="1"/>
          </p:cNvPicPr>
          <p:nvPr userDrawn="1"/>
        </p:nvPicPr>
        <p:blipFill>
          <a:blip r:embed="rId2"/>
          <a:stretch>
            <a:fillRect/>
          </a:stretch>
        </p:blipFill>
        <p:spPr>
          <a:xfrm>
            <a:off x="306388" y="6529811"/>
            <a:ext cx="2646941" cy="222263"/>
          </a:xfrm>
          <a:prstGeom prst="rect">
            <a:avLst/>
          </a:prstGeom>
        </p:spPr>
      </p:pic>
      <p:sp>
        <p:nvSpPr>
          <p:cNvPr id="13" name="TextBox 12">
            <a:extLst>
              <a:ext uri="{FF2B5EF4-FFF2-40B4-BE49-F238E27FC236}">
                <a16:creationId xmlns:a16="http://schemas.microsoft.com/office/drawing/2014/main" xmlns="" id="{CA6EDBD0-03A3-4AF0-ACAC-E7DC67E310CD}"/>
              </a:ext>
            </a:extLst>
          </p:cNvPr>
          <p:cNvSpPr txBox="1"/>
          <p:nvPr userDrawn="1"/>
        </p:nvSpPr>
        <p:spPr>
          <a:xfrm>
            <a:off x="382588" y="6336576"/>
            <a:ext cx="8720586" cy="83099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r>
              <a:rPr lang="en-US" sz="1100" dirty="0">
                <a:latin typeface="Arial" panose="020B0604020202020204" pitchFamily="34" charset="0"/>
                <a:ea typeface="Source Sans Pro" panose="020B0503030403020204" pitchFamily="34" charset="0"/>
                <a:cs typeface="Arial" panose="020B0604020202020204" pitchFamily="34" charset="0"/>
              </a:rPr>
              <a:t/>
            </a:r>
            <a:br>
              <a:rPr lang="en-US" sz="1100" dirty="0">
                <a:latin typeface="Arial" panose="020B0604020202020204" pitchFamily="34" charset="0"/>
                <a:ea typeface="Source Sans Pro" panose="020B0503030403020204" pitchFamily="34" charset="0"/>
                <a:cs typeface="Arial" panose="020B0604020202020204" pitchFamily="34" charset="0"/>
              </a:rPr>
            </a:br>
            <a:r>
              <a:rPr lang="en-US" sz="1100" dirty="0">
                <a:solidFill>
                  <a:srgbClr val="388CDA"/>
                </a:solidFill>
                <a:latin typeface="Arial" panose="020B0604020202020204" pitchFamily="34" charset="0"/>
                <a:ea typeface="Source Sans Pro" panose="020B0503030403020204" pitchFamily="34" charset="0"/>
                <a:cs typeface="Arial" panose="020B0604020202020204" pitchFamily="34" charset="0"/>
                <a:hlinkClick r:id="rId3"/>
              </a:rPr>
              <a:t>thirdspacelearning.com</a:t>
            </a:r>
            <a:r>
              <a:rPr lang="en-US" sz="1100" dirty="0">
                <a:latin typeface="Arial" panose="020B0604020202020204" pitchFamily="34" charset="0"/>
                <a:ea typeface="Source Sans Pro" panose="020B0503030403020204" pitchFamily="34" charset="0"/>
                <a:cs typeface="Arial" panose="020B0604020202020204" pitchFamily="34" charset="0"/>
              </a:rPr>
              <a:t> Specialist 1-to-1 </a:t>
            </a:r>
            <a:r>
              <a:rPr lang="en-US" sz="1100" dirty="0" err="1">
                <a:latin typeface="Arial" panose="020B0604020202020204" pitchFamily="34" charset="0"/>
                <a:ea typeface="Source Sans Pro" panose="020B0503030403020204" pitchFamily="34" charset="0"/>
                <a:cs typeface="Arial" panose="020B0604020202020204" pitchFamily="34" charset="0"/>
              </a:rPr>
              <a:t>maths</a:t>
            </a:r>
            <a:r>
              <a:rPr lang="en-US" sz="1100" dirty="0">
                <a:latin typeface="Arial" panose="020B0604020202020204" pitchFamily="34" charset="0"/>
                <a:ea typeface="Source Sans Pro" panose="020B0503030403020204" pitchFamily="34" charset="0"/>
                <a:cs typeface="Arial" panose="020B0604020202020204" pitchFamily="34" charset="0"/>
              </a:rPr>
              <a:t> interventions and curriculum resources</a:t>
            </a: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xmlns=""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1" smtClean="0">
                <a:latin typeface="Arial" panose="020B0604020202020204" pitchFamily="34" charset="0"/>
                <a:ea typeface="Source Sans Pro" panose="020B0503030403020204" pitchFamily="34" charset="0"/>
                <a:cs typeface="Arial" panose="020B0604020202020204" pitchFamily="34" charset="0"/>
              </a:rPr>
              <a:pPr/>
              <a:t>07/02/2019</a:t>
            </a:fld>
            <a:endParaRPr lang="en-GB" sz="1200" dirty="0"/>
          </a:p>
        </p:txBody>
      </p:sp>
    </p:spTree>
    <p:extLst>
      <p:ext uri="{BB962C8B-B14F-4D97-AF65-F5344CB8AC3E}">
        <p14:creationId xmlns:p14="http://schemas.microsoft.com/office/powerpoint/2010/main" val="39162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10462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8490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53100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Shape 52"/>
        <p:cNvGrpSpPr/>
        <p:nvPr/>
      </p:nvGrpSpPr>
      <p:grpSpPr>
        <a:xfrm>
          <a:off x="0" y="0"/>
          <a:ext cx="0" cy="0"/>
          <a:chOff x="0" y="0"/>
          <a:chExt cx="0" cy="0"/>
        </a:xfrm>
      </p:grpSpPr>
      <p:pic>
        <p:nvPicPr>
          <p:cNvPr id="53" name="Shape 53" descr="Template-blue.jpg"/>
          <p:cNvPicPr preferRelativeResize="0"/>
          <p:nvPr userDrawn="1"/>
        </p:nvPicPr>
        <p:blipFill rotWithShape="1">
          <a:blip r:embed="rId2">
            <a:alphaModFix/>
          </a:blip>
          <a:srcRect/>
          <a:stretch/>
        </p:blipFill>
        <p:spPr>
          <a:xfrm>
            <a:off x="65088" y="61915"/>
            <a:ext cx="9026525" cy="6730999"/>
          </a:xfrm>
          <a:prstGeom prst="rect">
            <a:avLst/>
          </a:prstGeom>
          <a:noFill/>
          <a:ln>
            <a:noFill/>
          </a:ln>
        </p:spPr>
      </p:pic>
      <p:pic>
        <p:nvPicPr>
          <p:cNvPr id="54" name="Shape 54" descr="corner.png"/>
          <p:cNvPicPr preferRelativeResize="0"/>
          <p:nvPr userDrawn="1"/>
        </p:nvPicPr>
        <p:blipFill rotWithShape="1">
          <a:blip r:embed="rId3">
            <a:alphaModFix/>
          </a:blip>
          <a:srcRect/>
          <a:stretch/>
        </p:blipFill>
        <p:spPr>
          <a:xfrm>
            <a:off x="0" y="0"/>
            <a:ext cx="9144000" cy="6858000"/>
          </a:xfrm>
          <a:prstGeom prst="rect">
            <a:avLst/>
          </a:prstGeom>
          <a:noFill/>
          <a:ln>
            <a:noFill/>
          </a:ln>
        </p:spPr>
      </p:pic>
      <p:sp>
        <p:nvSpPr>
          <p:cNvPr id="58" name="Shape 58"/>
          <p:cNvSpPr txBox="1">
            <a:spLocks noGrp="1"/>
          </p:cNvSpPr>
          <p:nvPr>
            <p:ph type="ftr" idx="11"/>
          </p:nvPr>
        </p:nvSpPr>
        <p:spPr>
          <a:xfrm>
            <a:off x="3124201" y="6356353"/>
            <a:ext cx="2895599" cy="365125"/>
          </a:xfrm>
          <a:prstGeom prst="rect">
            <a:avLst/>
          </a:prstGeom>
          <a:noFill/>
          <a:ln>
            <a:noFill/>
          </a:ln>
        </p:spPr>
        <p:txBody>
          <a:bodyPr wrap="square" lIns="91425" tIns="91425" rIns="91425" bIns="91425" anchor="ctr" anchorCtr="0"/>
          <a:lstStyle>
            <a:lvl1pPr marL="0" marR="0" lvl="0" indent="0" algn="ctr" rtl="0">
              <a:spcBef>
                <a:spcPts val="0"/>
              </a:spcBef>
              <a:buNone/>
              <a:defRPr sz="900">
                <a:solidFill>
                  <a:srgbClr val="FFFFFF"/>
                </a:solidFill>
                <a:latin typeface="Arial"/>
                <a:ea typeface="Arial"/>
                <a:cs typeface="Arial"/>
                <a:sym typeface="Arial"/>
              </a:defRPr>
            </a:lvl1pPr>
            <a:lvl2pPr marL="342909" marR="0" lvl="1" indent="0" algn="l" rtl="0">
              <a:spcBef>
                <a:spcPts val="0"/>
              </a:spcBef>
              <a:buNone/>
              <a:defRPr sz="1350" b="0" i="0" u="none" strike="noStrike" cap="none">
                <a:solidFill>
                  <a:schemeClr val="dk1"/>
                </a:solidFill>
                <a:latin typeface="Calibri"/>
                <a:ea typeface="Calibri"/>
                <a:cs typeface="Calibri"/>
                <a:sym typeface="Calibri"/>
              </a:defRPr>
            </a:lvl2pPr>
            <a:lvl3pPr marL="685817" marR="0" lvl="2" indent="0" algn="l" rtl="0">
              <a:spcBef>
                <a:spcPts val="0"/>
              </a:spcBef>
              <a:buNone/>
              <a:defRPr sz="1350" b="0" i="0" u="none" strike="noStrike" cap="none">
                <a:solidFill>
                  <a:schemeClr val="dk1"/>
                </a:solidFill>
                <a:latin typeface="Calibri"/>
                <a:ea typeface="Calibri"/>
                <a:cs typeface="Calibri"/>
                <a:sym typeface="Calibri"/>
              </a:defRPr>
            </a:lvl3pPr>
            <a:lvl4pPr marL="1028726" marR="0" lvl="3" indent="0" algn="l" rtl="0">
              <a:spcBef>
                <a:spcPts val="0"/>
              </a:spcBef>
              <a:buNone/>
              <a:defRPr sz="1350" b="0" i="0" u="none" strike="noStrike" cap="none">
                <a:solidFill>
                  <a:schemeClr val="dk1"/>
                </a:solidFill>
                <a:latin typeface="Calibri"/>
                <a:ea typeface="Calibri"/>
                <a:cs typeface="Calibri"/>
                <a:sym typeface="Calibri"/>
              </a:defRPr>
            </a:lvl4pPr>
            <a:lvl5pPr marL="1371634" marR="0" lvl="4" indent="0" algn="l" rtl="0">
              <a:spcBef>
                <a:spcPts val="0"/>
              </a:spcBef>
              <a:buNone/>
              <a:defRPr sz="1350" b="0" i="0" u="none" strike="noStrike" cap="none">
                <a:solidFill>
                  <a:schemeClr val="dk1"/>
                </a:solidFill>
                <a:latin typeface="Calibri"/>
                <a:ea typeface="Calibri"/>
                <a:cs typeface="Calibri"/>
                <a:sym typeface="Calibri"/>
              </a:defRPr>
            </a:lvl5pPr>
            <a:lvl6pPr marL="1714543" marR="0" lvl="5" indent="0" algn="l" rtl="0">
              <a:spcBef>
                <a:spcPts val="0"/>
              </a:spcBef>
              <a:buNone/>
              <a:defRPr sz="1350" b="0" i="0" u="none" strike="noStrike" cap="none">
                <a:solidFill>
                  <a:schemeClr val="dk1"/>
                </a:solidFill>
                <a:latin typeface="Calibri"/>
                <a:ea typeface="Calibri"/>
                <a:cs typeface="Calibri"/>
                <a:sym typeface="Calibri"/>
              </a:defRPr>
            </a:lvl6pPr>
            <a:lvl7pPr marL="2057451" marR="0" lvl="6" indent="0" algn="l" rtl="0">
              <a:spcBef>
                <a:spcPts val="0"/>
              </a:spcBef>
              <a:buNone/>
              <a:defRPr sz="1350" b="0" i="0" u="none" strike="noStrike" cap="none">
                <a:solidFill>
                  <a:schemeClr val="dk1"/>
                </a:solidFill>
                <a:latin typeface="Calibri"/>
                <a:ea typeface="Calibri"/>
                <a:cs typeface="Calibri"/>
                <a:sym typeface="Calibri"/>
              </a:defRPr>
            </a:lvl7pPr>
            <a:lvl8pPr marL="2400360" marR="0" lvl="7" indent="0" algn="l" rtl="0">
              <a:spcBef>
                <a:spcPts val="0"/>
              </a:spcBef>
              <a:buNone/>
              <a:defRPr sz="1350" b="0" i="0" u="none" strike="noStrike" cap="none">
                <a:solidFill>
                  <a:schemeClr val="dk1"/>
                </a:solidFill>
                <a:latin typeface="Calibri"/>
                <a:ea typeface="Calibri"/>
                <a:cs typeface="Calibri"/>
                <a:sym typeface="Calibri"/>
              </a:defRPr>
            </a:lvl8pPr>
            <a:lvl9pPr marL="2743269"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pic>
        <p:nvPicPr>
          <p:cNvPr id="10" name="Shape 132" descr="logo-01.png"/>
          <p:cNvPicPr preferRelativeResize="0"/>
          <p:nvPr userDrawn="1"/>
        </p:nvPicPr>
        <p:blipFill rotWithShape="1">
          <a:blip r:embed="rId4">
            <a:alphaModFix/>
          </a:blip>
          <a:srcRect/>
          <a:stretch/>
        </p:blipFill>
        <p:spPr>
          <a:xfrm>
            <a:off x="71823" y="281412"/>
            <a:ext cx="1046636" cy="1130299"/>
          </a:xfrm>
          <a:prstGeom prst="rect">
            <a:avLst/>
          </a:prstGeom>
          <a:noFill/>
          <a:ln>
            <a:noFill/>
          </a:ln>
        </p:spPr>
      </p:pic>
      <p:sp>
        <p:nvSpPr>
          <p:cNvPr id="8" name="TextBox 7"/>
          <p:cNvSpPr txBox="1"/>
          <p:nvPr userDrawn="1"/>
        </p:nvSpPr>
        <p:spPr>
          <a:xfrm>
            <a:off x="174002" y="4770438"/>
            <a:ext cx="2846291" cy="1107996"/>
          </a:xfrm>
          <a:prstGeom prst="rect">
            <a:avLst/>
          </a:prstGeom>
          <a:noFill/>
          <a:ln w="28575">
            <a:noFill/>
          </a:ln>
        </p:spPr>
        <p:txBody>
          <a:bodyPr wrap="square" rtlCol="0">
            <a:spAutoFit/>
          </a:bodyPr>
          <a:lstStyle/>
          <a:p>
            <a:pPr fontAlgn="base">
              <a:defRPr/>
            </a:pPr>
            <a:r>
              <a:rPr lang="en-GB" sz="6600" b="1" kern="1200" dirty="0">
                <a:solidFill>
                  <a:prstClr val="white"/>
                </a:solidFill>
                <a:latin typeface="Bryant Bold" panose="020B0503040000020003" pitchFamily="34" charset="0"/>
                <a:ea typeface="MS PGothic" panose="020B0600070205080204" pitchFamily="34" charset="-128"/>
                <a:cs typeface="Bryant Regular" panose="020B0503040000020003" pitchFamily="34" charset="0"/>
              </a:rPr>
              <a:t> </a:t>
            </a:r>
            <a:r>
              <a:rPr lang="en-GB" sz="6600" b="1" kern="1200" dirty="0">
                <a:solidFill>
                  <a:prstClr val="black"/>
                </a:solidFill>
                <a:latin typeface="Bryant Bold" panose="020B0503040000020003" pitchFamily="34" charset="0"/>
                <a:ea typeface="MS PGothic" panose="020B0600070205080204" pitchFamily="34" charset="-128"/>
                <a:cs typeface="Bryant Regular" panose="020B0503040000020003" pitchFamily="34" charset="0"/>
              </a:rPr>
              <a:t> </a:t>
            </a:r>
          </a:p>
        </p:txBody>
      </p:sp>
      <p:sp>
        <p:nvSpPr>
          <p:cNvPr id="3" name="Text Placeholder 2"/>
          <p:cNvSpPr>
            <a:spLocks noGrp="1"/>
          </p:cNvSpPr>
          <p:nvPr>
            <p:ph type="body" sz="quarter" idx="13"/>
          </p:nvPr>
        </p:nvSpPr>
        <p:spPr>
          <a:xfrm>
            <a:off x="152400" y="4776789"/>
            <a:ext cx="2854569" cy="1171575"/>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5" name="Text Placeholder 4"/>
          <p:cNvSpPr>
            <a:spLocks noGrp="1"/>
          </p:cNvSpPr>
          <p:nvPr>
            <p:ph type="body" sz="quarter" idx="14"/>
          </p:nvPr>
        </p:nvSpPr>
        <p:spPr>
          <a:xfrm>
            <a:off x="5643836" y="4776788"/>
            <a:ext cx="3196004" cy="1192212"/>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7" name="Text Placeholder 6"/>
          <p:cNvSpPr>
            <a:spLocks noGrp="1"/>
          </p:cNvSpPr>
          <p:nvPr>
            <p:ph type="body" sz="quarter" idx="15"/>
          </p:nvPr>
        </p:nvSpPr>
        <p:spPr>
          <a:xfrm>
            <a:off x="595141" y="1473624"/>
            <a:ext cx="8298474" cy="2749550"/>
          </a:xfrm>
        </p:spPr>
        <p:txBody>
          <a:bodyPr/>
          <a:lstStyle>
            <a:lvl1pPr marL="112544" indent="0" algn="ctr">
              <a:buNone/>
              <a:defRPr sz="4505">
                <a:solidFill>
                  <a:schemeClr val="bg1"/>
                </a:solidFill>
                <a:latin typeface="Bryant Bold" panose="020B0503040000020003" pitchFamily="34" charset="0"/>
              </a:defRPr>
            </a:lvl1pPr>
          </a:lstStyle>
          <a:p>
            <a:pPr lvl="0"/>
            <a:endParaRPr lang="en-GB" dirty="0"/>
          </a:p>
          <a:p>
            <a:pPr lvl="0"/>
            <a:endParaRPr lang="en-GB" dirty="0"/>
          </a:p>
        </p:txBody>
      </p:sp>
    </p:spTree>
    <p:extLst>
      <p:ext uri="{BB962C8B-B14F-4D97-AF65-F5344CB8AC3E}">
        <p14:creationId xmlns:p14="http://schemas.microsoft.com/office/powerpoint/2010/main" val="4711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xmlns=""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3" name="TextBox 12">
            <a:extLst>
              <a:ext uri="{FF2B5EF4-FFF2-40B4-BE49-F238E27FC236}">
                <a16:creationId xmlns:a16="http://schemas.microsoft.com/office/drawing/2014/main" xmlns="" id="{CA6EDBD0-03A3-4AF0-ACAC-E7DC67E310CD}"/>
              </a:ext>
            </a:extLst>
          </p:cNvPr>
          <p:cNvSpPr txBox="1"/>
          <p:nvPr userDrawn="1"/>
        </p:nvSpPr>
        <p:spPr>
          <a:xfrm>
            <a:off x="382588" y="6521242"/>
            <a:ext cx="8720586" cy="461665"/>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xmlns="" id="{57C28289-A731-4F13-AA5A-6C362F4EE55E}"/>
              </a:ext>
            </a:extLst>
          </p:cNvPr>
          <p:cNvSpPr txBox="1"/>
          <p:nvPr userDrawn="1"/>
        </p:nvSpPr>
        <p:spPr>
          <a:xfrm>
            <a:off x="116959" y="587539"/>
            <a:ext cx="8720586"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Third Space Learning we provide personalised online lessons from specialist maths tutors to support the target groups in your school.</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
                <a:cs typeface="Arial" panose="020B0604020202020204" pitchFamily="34" charset="0"/>
              </a:rPr>
              <a:t>We work with hundreds of UK primary schools and understand how important parental engagement is in ensuring good progress and attainment for all pupils. We hope you find our Year 6 SATs presentation for parents a useful tool to encourage discussion and build relationships in the run-up to the end of KS2 assessments.</a:t>
            </a:r>
            <a:endParaRPr lang="en-US" sz="1800" b="1"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xmlns=""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1" smtClean="0">
                <a:latin typeface="Arial" panose="020B0604020202020204" pitchFamily="34" charset="0"/>
                <a:ea typeface="Source Sans Pro" panose="020B0503030403020204" pitchFamily="34" charset="0"/>
                <a:cs typeface="Arial" panose="020B0604020202020204" pitchFamily="34" charset="0"/>
              </a:rPr>
              <a:pPr/>
              <a:t>07/02/2019</a:t>
            </a:fld>
            <a:endParaRPr lang="en-GB" sz="1200" dirty="0"/>
          </a:p>
        </p:txBody>
      </p:sp>
      <p:pic>
        <p:nvPicPr>
          <p:cNvPr id="4" name="Picture 3">
            <a:extLst>
              <a:ext uri="{FF2B5EF4-FFF2-40B4-BE49-F238E27FC236}">
                <a16:creationId xmlns:a16="http://schemas.microsoft.com/office/drawing/2014/main" xmlns="" id="{9EE23DD0-83B0-4B69-80F5-CF1108C234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123" r="15217" b="277"/>
          <a:stretch/>
        </p:blipFill>
        <p:spPr>
          <a:xfrm>
            <a:off x="226024" y="2539223"/>
            <a:ext cx="2554278" cy="3686562"/>
          </a:xfrm>
          <a:prstGeom prst="rect">
            <a:avLst/>
          </a:prstGeom>
        </p:spPr>
      </p:pic>
      <p:pic>
        <p:nvPicPr>
          <p:cNvPr id="10" name="Picture 8" descr="A close up of a logo&#10;&#10;Description generated with very high confidence">
            <a:extLst>
              <a:ext uri="{FF2B5EF4-FFF2-40B4-BE49-F238E27FC236}">
                <a16:creationId xmlns:a16="http://schemas.microsoft.com/office/drawing/2014/main" xmlns="" id="{F2139FB0-A222-4335-A10C-2ADEF832E6E9}"/>
              </a:ext>
            </a:extLst>
          </p:cNvPr>
          <p:cNvPicPr>
            <a:picLocks noChangeAspect="1"/>
          </p:cNvPicPr>
          <p:nvPr userDrawn="1"/>
        </p:nvPicPr>
        <p:blipFill>
          <a:blip r:embed="rId3"/>
          <a:stretch>
            <a:fillRect/>
          </a:stretch>
        </p:blipFill>
        <p:spPr>
          <a:xfrm>
            <a:off x="341761" y="6409707"/>
            <a:ext cx="2646941" cy="222263"/>
          </a:xfrm>
          <a:prstGeom prst="rect">
            <a:avLst/>
          </a:prstGeom>
        </p:spPr>
      </p:pic>
      <p:sp>
        <p:nvSpPr>
          <p:cNvPr id="2" name="Rectangle 1">
            <a:extLst>
              <a:ext uri="{FF2B5EF4-FFF2-40B4-BE49-F238E27FC236}">
                <a16:creationId xmlns:a16="http://schemas.microsoft.com/office/drawing/2014/main" xmlns="" id="{D8E16A17-FC36-436A-82CA-601A0BD4B29D}"/>
              </a:ext>
            </a:extLst>
          </p:cNvPr>
          <p:cNvSpPr/>
          <p:nvPr userDrawn="1"/>
        </p:nvSpPr>
        <p:spPr>
          <a:xfrm>
            <a:off x="3031087" y="2433020"/>
            <a:ext cx="5806458" cy="390876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If you have Year 6 pupils who need additional support this term you can sign up now to join the consolidation phase of our </a:t>
            </a: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KS2 SATs intervention</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 - weekly 1-to-1 revision lessons for your Year 6 pupils ahead of May: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Boost confidence;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Improve problem solving;</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Raise attainment.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Book your free demo</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thirdspacelearning.com</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020 3771 0095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hello@thirdspacelearning.com</a:t>
            </a:r>
            <a:endParaRPr lang="en-US" sz="1800" b="1" dirty="0">
              <a:solidFill>
                <a:schemeClr val="tx1"/>
              </a:solidFill>
              <a:latin typeface="Arial "/>
              <a:cs typeface="Arial" panose="020B0604020202020204" pitchFamily="34" charset="0"/>
            </a:endParaRPr>
          </a:p>
          <a:p>
            <a:pPr algn="just"/>
            <a:endParaRPr lang="en-US" sz="1800" b="1" dirty="0">
              <a:solidFill>
                <a:schemeClr val="tx1"/>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Boosting maths progress through 1-to-1 conversations</a:t>
            </a:r>
          </a:p>
        </p:txBody>
      </p:sp>
    </p:spTree>
    <p:extLst>
      <p:ext uri="{BB962C8B-B14F-4D97-AF65-F5344CB8AC3E}">
        <p14:creationId xmlns:p14="http://schemas.microsoft.com/office/powerpoint/2010/main" val="7712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426897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FA37B-D5E0-478A-B25A-3535C3D71C69}"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5439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FA37B-D5E0-478A-B25A-3535C3D71C69}"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3163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FA37B-D5E0-478A-B25A-3535C3D71C69}" type="datetimeFigureOut">
              <a:rPr lang="en-GB" smtClean="0"/>
              <a:t>07/02/2019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77370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FA37B-D5E0-478A-B25A-3535C3D71C69}" type="datetimeFigureOut">
              <a:rPr lang="en-GB" smtClean="0"/>
              <a:t>07/02/2019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90001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52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33364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A37B-D5E0-478A-B25A-3535C3D71C69}" type="datetimeFigureOut">
              <a:rPr lang="en-GB" smtClean="0"/>
              <a:t>07/02/2019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E08C-9161-4901-AF10-B7EB434F8A17}" type="slidenum">
              <a:rPr lang="en-GB" smtClean="0"/>
              <a:t>‹#›</a:t>
            </a:fld>
            <a:endParaRPr lang="en-GB"/>
          </a:p>
        </p:txBody>
      </p:sp>
    </p:spTree>
    <p:extLst>
      <p:ext uri="{BB962C8B-B14F-4D97-AF65-F5344CB8AC3E}">
        <p14:creationId xmlns:p14="http://schemas.microsoft.com/office/powerpoint/2010/main" val="2678060510"/>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95141" y="2451312"/>
            <a:ext cx="8298474" cy="1955376"/>
          </a:xfrm>
        </p:spPr>
        <p:txBody>
          <a:bodyPr>
            <a:normAutofit lnSpcReduction="10000"/>
          </a:bodyPr>
          <a:lstStyle/>
          <a:p>
            <a:r>
              <a:rPr lang="en-GB" sz="4800" dirty="0">
                <a:latin typeface="Arial" panose="020B0604020202020204" pitchFamily="34" charset="0"/>
                <a:cs typeface="Arial" panose="020B0604020202020204" pitchFamily="34" charset="0"/>
              </a:rPr>
              <a:t>Year 6 SATs 2019 Presentation for Parents, Carers &amp; Guardians</a:t>
            </a:r>
            <a:endParaRPr lang="en-GB"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xmlns="" id="{AD22F3B0-BBDC-464D-AF67-4B8B4DBD3A1F}"/>
              </a:ext>
            </a:extLst>
          </p:cNvPr>
          <p:cNvSpPr txBox="1">
            <a:spLocks/>
          </p:cNvSpPr>
          <p:nvPr/>
        </p:nvSpPr>
        <p:spPr>
          <a:xfrm>
            <a:off x="8145438" y="6334311"/>
            <a:ext cx="998562" cy="422646"/>
          </a:xfrm>
          <a:prstGeom prst="rect">
            <a:avLst/>
          </a:prstGeom>
        </p:spPr>
        <p:txBody>
          <a:bodyPr vert="horz" lIns="91440" tIns="45720" rIns="91440" bIns="45720" rtlCol="0">
            <a:normAutofit/>
          </a:bodyPr>
          <a:lstStyle>
            <a:lvl1pPr marL="112544" indent="0" algn="l" defTabSz="914400" rtl="0" eaLnBrk="1" latinLnBrk="0" hangingPunct="1">
              <a:lnSpc>
                <a:spcPct val="90000"/>
              </a:lnSpc>
              <a:spcBef>
                <a:spcPts val="1000"/>
              </a:spcBef>
              <a:buFont typeface="Arial" panose="020B0604020202020204" pitchFamily="34" charset="0"/>
              <a:buNone/>
              <a:defRPr sz="6600" kern="1200">
                <a:solidFill>
                  <a:schemeClr val="bg1"/>
                </a:solidFill>
                <a:latin typeface="Bryant Bold" panose="020B05030400000200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2019</a:t>
            </a:r>
          </a:p>
        </p:txBody>
      </p:sp>
    </p:spTree>
    <p:extLst>
      <p:ext uri="{BB962C8B-B14F-4D97-AF65-F5344CB8AC3E}">
        <p14:creationId xmlns:p14="http://schemas.microsoft.com/office/powerpoint/2010/main" val="12340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2)</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(Paper 2) is the shorter paper lasting 15 minutes, which takes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xmlns="" id="{346165F5-9827-442A-80A6-89FBC44B9535}"/>
              </a:ext>
            </a:extLst>
          </p:cNvPr>
          <p:cNvPicPr>
            <a:picLocks noChangeAspect="1"/>
          </p:cNvPicPr>
          <p:nvPr/>
        </p:nvPicPr>
        <p:blipFill>
          <a:blip r:embed="rId2"/>
          <a:stretch>
            <a:fillRect/>
          </a:stretch>
        </p:blipFill>
        <p:spPr>
          <a:xfrm>
            <a:off x="1578161" y="2315904"/>
            <a:ext cx="6076950" cy="1952625"/>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xmlns="" id="{F501E6F6-B843-4339-8DDB-23B6BD79BBAE}"/>
              </a:ext>
            </a:extLst>
          </p:cNvPr>
          <p:cNvSpPr/>
          <p:nvPr/>
        </p:nvSpPr>
        <p:spPr>
          <a:xfrm>
            <a:off x="1778000" y="2315904"/>
            <a:ext cx="4951335" cy="5161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41054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2)</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(Paper 2) is the shorter paper lasting 15 minutes, which takes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xmlns="" id="{55DA2086-7D60-4873-A76F-2E123F3FF23A}"/>
              </a:ext>
            </a:extLst>
          </p:cNvPr>
          <p:cNvPicPr>
            <a:picLocks noChangeAspect="1"/>
          </p:cNvPicPr>
          <p:nvPr/>
        </p:nvPicPr>
        <p:blipFill>
          <a:blip r:embed="rId2"/>
          <a:stretch>
            <a:fillRect/>
          </a:stretch>
        </p:blipFill>
        <p:spPr>
          <a:xfrm>
            <a:off x="2414664" y="4339856"/>
            <a:ext cx="4314671" cy="1952625"/>
          </a:xfrm>
          <a:prstGeom prst="rect">
            <a:avLst/>
          </a:prstGeom>
          <a:effectLst>
            <a:outerShdw blurRad="50800" dist="38100" dir="2700000" algn="tl" rotWithShape="0">
              <a:srgbClr val="C73A43">
                <a:alpha val="40000"/>
              </a:srgbClr>
            </a:outerShdw>
          </a:effectLst>
        </p:spPr>
      </p:pic>
      <p:pic>
        <p:nvPicPr>
          <p:cNvPr id="3" name="Picture 2">
            <a:extLst>
              <a:ext uri="{FF2B5EF4-FFF2-40B4-BE49-F238E27FC236}">
                <a16:creationId xmlns:a16="http://schemas.microsoft.com/office/drawing/2014/main" xmlns="" id="{346165F5-9827-442A-80A6-89FBC44B9535}"/>
              </a:ext>
            </a:extLst>
          </p:cNvPr>
          <p:cNvPicPr>
            <a:picLocks noChangeAspect="1"/>
          </p:cNvPicPr>
          <p:nvPr/>
        </p:nvPicPr>
        <p:blipFill>
          <a:blip r:embed="rId3"/>
          <a:stretch>
            <a:fillRect/>
          </a:stretch>
        </p:blipFill>
        <p:spPr>
          <a:xfrm>
            <a:off x="1578161" y="2315904"/>
            <a:ext cx="6076950" cy="1952625"/>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xmlns="" id="{C7724A66-22E8-452D-AF63-B9FD68B582B5}"/>
              </a:ext>
            </a:extLst>
          </p:cNvPr>
          <p:cNvSpPr/>
          <p:nvPr/>
        </p:nvSpPr>
        <p:spPr>
          <a:xfrm>
            <a:off x="1778000" y="2315904"/>
            <a:ext cx="4951335" cy="5161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99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566308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Year 6 Reading SATs paper will be sat on </a:t>
            </a:r>
            <a:r>
              <a:rPr lang="en-GB" b="1" dirty="0">
                <a:latin typeface="Arial" panose="020B0604020202020204" pitchFamily="34" charset="0"/>
                <a:cs typeface="Arial" panose="020B0604020202020204" pitchFamily="34" charset="0"/>
              </a:rPr>
              <a:t>Tuesday 14</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assessment has been designed to measure whether children’s comprehension of age-appropriate reading material meets the national standard. </a:t>
            </a:r>
          </a:p>
          <a:p>
            <a:r>
              <a:rPr lang="en-GB" dirty="0">
                <a:latin typeface="Arial" panose="020B0604020202020204" pitchFamily="34" charset="0"/>
                <a:cs typeface="Arial" panose="020B0604020202020204" pitchFamily="34" charset="0"/>
              </a:rPr>
              <a:t>It a standard timing of </a:t>
            </a:r>
            <a:r>
              <a:rPr lang="en-GB" b="1" dirty="0">
                <a:latin typeface="Arial" panose="020B0604020202020204" pitchFamily="34" charset="0"/>
                <a:cs typeface="Arial" panose="020B0604020202020204" pitchFamily="34" charset="0"/>
              </a:rPr>
              <a:t>60 minutes</a:t>
            </a:r>
            <a:r>
              <a:rPr lang="en-GB" dirty="0">
                <a:latin typeface="Arial" panose="020B0604020202020204" pitchFamily="34" charset="0"/>
                <a:cs typeface="Arial" panose="020B0604020202020204" pitchFamily="34" charset="0"/>
              </a:rPr>
              <a:t>, including reading the texts and answering questions. There are three different set texts for the children to read, which could be any combination of </a:t>
            </a:r>
            <a:r>
              <a:rPr lang="en-GB" b="1" dirty="0">
                <a:latin typeface="Arial" panose="020B0604020202020204" pitchFamily="34" charset="0"/>
                <a:cs typeface="Arial" panose="020B0604020202020204" pitchFamily="34" charset="0"/>
              </a:rPr>
              <a:t>non-fiction, fiction and/or poetry</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Reading paper </a:t>
            </a:r>
            <a:r>
              <a:rPr lang="en-US" dirty="0">
                <a:latin typeface="Arial" panose="020B0604020202020204" pitchFamily="34" charset="0"/>
                <a:cs typeface="Arial" panose="020B0604020202020204" pitchFamily="34" charset="0"/>
              </a:rPr>
              <a:t>focuses on the following areas known as Content Domains: </a:t>
            </a:r>
            <a:br>
              <a:rPr lang="en-US" dirty="0">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2a) give/explain the meaning of words in context;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2b) retrieve and record information/identify key details from fiction and non-fiction;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2c) </a:t>
            </a:r>
            <a:r>
              <a:rPr lang="en-US" sz="1600" i="1" dirty="0" err="1">
                <a:solidFill>
                  <a:srgbClr val="388CDA"/>
                </a:solidFill>
                <a:latin typeface="Arial" panose="020B0604020202020204" pitchFamily="34" charset="0"/>
                <a:cs typeface="Arial" panose="020B0604020202020204" pitchFamily="34" charset="0"/>
              </a:rPr>
              <a:t>summarise</a:t>
            </a:r>
            <a:r>
              <a:rPr lang="en-US" sz="1600" i="1" dirty="0">
                <a:solidFill>
                  <a:srgbClr val="388CDA"/>
                </a:solidFill>
                <a:latin typeface="Arial" panose="020B0604020202020204" pitchFamily="34" charset="0"/>
                <a:cs typeface="Arial" panose="020B0604020202020204" pitchFamily="34" charset="0"/>
              </a:rPr>
              <a:t> main ideas from more than one paragraph;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2d) make inferences from the text/explain and justify inferences with evidence from the text;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2e) predict what might happen from details stated and implied;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2f) identify/explain how information/content is related and contributes to meaning as a whole; </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2g) identify/explain how meaning is enhanced through choice of words and phrases;</a:t>
            </a:r>
            <a:br>
              <a:rPr lang="en-US" sz="1600" i="1" dirty="0">
                <a:solidFill>
                  <a:srgbClr val="388CDA"/>
                </a:solidFill>
                <a:latin typeface="Arial" panose="020B0604020202020204" pitchFamily="34" charset="0"/>
                <a:cs typeface="Arial" panose="020B0604020202020204" pitchFamily="34" charset="0"/>
              </a:rPr>
            </a:br>
            <a:r>
              <a:rPr lang="en-US" sz="1600" i="1" dirty="0">
                <a:solidFill>
                  <a:srgbClr val="388CDA"/>
                </a:solidFill>
                <a:latin typeface="Arial" panose="020B0604020202020204" pitchFamily="34" charset="0"/>
                <a:cs typeface="Arial" panose="020B0604020202020204" pitchFamily="34" charset="0"/>
              </a:rPr>
              <a:t>2h) make comparisons within the text. </a:t>
            </a:r>
            <a:endParaRPr lang="en-US" i="1" dirty="0">
              <a:solidFill>
                <a:srgbClr val="388CD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Year 6 Reading SATs paper requires a range of answering styles, including responding to </a:t>
            </a:r>
            <a:r>
              <a:rPr lang="en-US" b="1" dirty="0">
                <a:latin typeface="Arial" panose="020B0604020202020204" pitchFamily="34" charset="0"/>
                <a:cs typeface="Arial" panose="020B0604020202020204" pitchFamily="34" charset="0"/>
              </a:rPr>
              <a:t>multiple choice questions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one-word answers</a:t>
            </a:r>
            <a:r>
              <a:rPr lang="en-US" dirty="0">
                <a:latin typeface="Arial" panose="020B0604020202020204" pitchFamily="34" charset="0"/>
                <a:cs typeface="Arial" panose="020B0604020202020204" pitchFamily="34" charset="0"/>
              </a:rPr>
              <a:t>, and multiple mark questions which require </a:t>
            </a:r>
            <a:r>
              <a:rPr lang="en-US" b="1" dirty="0">
                <a:latin typeface="Arial" panose="020B0604020202020204" pitchFamily="34" charset="0"/>
                <a:cs typeface="Arial" panose="020B0604020202020204" pitchFamily="34" charset="0"/>
              </a:rPr>
              <a:t>more formal paragraph-length answers</a:t>
            </a:r>
            <a:r>
              <a:rPr lang="en-US"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322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1 – </a:t>
            </a:r>
            <a:r>
              <a:rPr lang="en-GB" i="1" dirty="0">
                <a:latin typeface="Arial" panose="020B0604020202020204" pitchFamily="34" charset="0"/>
                <a:cs typeface="Arial" panose="020B0604020202020204" pitchFamily="34" charset="0"/>
              </a:rPr>
              <a:t>Space Tourism</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xmlns="" id="{B7D01AFE-25FC-4D2C-AB80-E798C09977F1}"/>
              </a:ext>
            </a:extLst>
          </p:cNvPr>
          <p:cNvPicPr>
            <a:picLocks noChangeAspect="1"/>
          </p:cNvPicPr>
          <p:nvPr/>
        </p:nvPicPr>
        <p:blipFill>
          <a:blip r:embed="rId2"/>
          <a:stretch>
            <a:fillRect/>
          </a:stretch>
        </p:blipFill>
        <p:spPr>
          <a:xfrm>
            <a:off x="2496879" y="1524009"/>
            <a:ext cx="3810000" cy="2047875"/>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a16="http://schemas.microsoft.com/office/drawing/2014/main" xmlns="" id="{24FA93B2-2FBC-426B-946B-F0281A560A0F}"/>
              </a:ext>
            </a:extLst>
          </p:cNvPr>
          <p:cNvPicPr>
            <a:picLocks noChangeAspect="1"/>
          </p:cNvPicPr>
          <p:nvPr/>
        </p:nvPicPr>
        <p:blipFill>
          <a:blip r:embed="rId3"/>
          <a:stretch>
            <a:fillRect/>
          </a:stretch>
        </p:blipFill>
        <p:spPr>
          <a:xfrm>
            <a:off x="1128712" y="3794396"/>
            <a:ext cx="6886575" cy="1581150"/>
          </a:xfrm>
          <a:prstGeom prst="rect">
            <a:avLst/>
          </a:prstGeom>
          <a:effectLst>
            <a:outerShdw blurRad="50800" dist="38100" dir="2700000" algn="tl" rotWithShape="0">
              <a:prstClr val="black">
                <a:alpha val="40000"/>
              </a:prstClr>
            </a:outerShdw>
          </a:effectLst>
        </p:spPr>
      </p:pic>
      <p:sp>
        <p:nvSpPr>
          <p:cNvPr id="6" name="Rectangle 5">
            <a:extLst>
              <a:ext uri="{FF2B5EF4-FFF2-40B4-BE49-F238E27FC236}">
                <a16:creationId xmlns:a16="http://schemas.microsoft.com/office/drawing/2014/main" xmlns="" id="{474271CC-AAFE-4B67-8B50-09FAB725029F}"/>
              </a:ext>
            </a:extLst>
          </p:cNvPr>
          <p:cNvSpPr/>
          <p:nvPr/>
        </p:nvSpPr>
        <p:spPr>
          <a:xfrm>
            <a:off x="344453" y="6053907"/>
            <a:ext cx="8544366" cy="307777"/>
          </a:xfrm>
          <a:prstGeom prst="rect">
            <a:avLst/>
          </a:prstGeom>
        </p:spPr>
        <p:txBody>
          <a:bodyPr wrap="square">
            <a:spAutoFit/>
          </a:bodyPr>
          <a:lstStyle/>
          <a:p>
            <a:pPr lvl="0" algn="just"/>
            <a:r>
              <a:rPr lang="en-US" sz="1400" i="1" dirty="0">
                <a:solidFill>
                  <a:prstClr val="black"/>
                </a:solidFill>
                <a:latin typeface="Arial "/>
              </a:rPr>
              <a:t>2b) retrieve and record information/identify key details from fiction and non-fiction</a:t>
            </a:r>
            <a:endParaRPr lang="en-US" sz="1400" i="1" dirty="0">
              <a:solidFill>
                <a:prstClr val="black"/>
              </a:solidFill>
              <a:latin typeface="Arial "/>
              <a:ea typeface="Arial" charset="0"/>
              <a:cs typeface="Arial" charset="0"/>
            </a:endParaRPr>
          </a:p>
        </p:txBody>
      </p:sp>
    </p:spTree>
    <p:extLst>
      <p:ext uri="{BB962C8B-B14F-4D97-AF65-F5344CB8AC3E}">
        <p14:creationId xmlns:p14="http://schemas.microsoft.com/office/powerpoint/2010/main" val="424601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1 – </a:t>
            </a:r>
            <a:r>
              <a:rPr lang="en-GB" i="1" dirty="0">
                <a:latin typeface="Arial" panose="020B0604020202020204" pitchFamily="34" charset="0"/>
                <a:cs typeface="Arial" panose="020B0604020202020204" pitchFamily="34" charset="0"/>
              </a:rPr>
              <a:t>Space Tourism</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xmlns="" id="{B7D01AFE-25FC-4D2C-AB80-E798C09977F1}"/>
              </a:ext>
            </a:extLst>
          </p:cNvPr>
          <p:cNvPicPr>
            <a:picLocks noChangeAspect="1"/>
          </p:cNvPicPr>
          <p:nvPr/>
        </p:nvPicPr>
        <p:blipFill>
          <a:blip r:embed="rId2"/>
          <a:stretch>
            <a:fillRect/>
          </a:stretch>
        </p:blipFill>
        <p:spPr>
          <a:xfrm>
            <a:off x="2496879" y="1524009"/>
            <a:ext cx="3810000" cy="2047875"/>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a16="http://schemas.microsoft.com/office/drawing/2014/main" xmlns="" id="{24FA93B2-2FBC-426B-946B-F0281A560A0F}"/>
              </a:ext>
            </a:extLst>
          </p:cNvPr>
          <p:cNvPicPr>
            <a:picLocks noChangeAspect="1"/>
          </p:cNvPicPr>
          <p:nvPr/>
        </p:nvPicPr>
        <p:blipFill>
          <a:blip r:embed="rId3"/>
          <a:stretch>
            <a:fillRect/>
          </a:stretch>
        </p:blipFill>
        <p:spPr>
          <a:xfrm>
            <a:off x="1128712" y="3794396"/>
            <a:ext cx="6886575" cy="1581150"/>
          </a:xfrm>
          <a:prstGeom prst="rect">
            <a:avLst/>
          </a:prstGeom>
          <a:effectLst>
            <a:outerShdw blurRad="50800" dist="38100" dir="2700000" algn="tl" rotWithShape="0">
              <a:prstClr val="black">
                <a:alpha val="40000"/>
              </a:prstClr>
            </a:outerShdw>
          </a:effectLst>
        </p:spPr>
      </p:pic>
      <p:sp>
        <p:nvSpPr>
          <p:cNvPr id="6" name="Rectangle 5">
            <a:extLst>
              <a:ext uri="{FF2B5EF4-FFF2-40B4-BE49-F238E27FC236}">
                <a16:creationId xmlns:a16="http://schemas.microsoft.com/office/drawing/2014/main" xmlns="" id="{474271CC-AAFE-4B67-8B50-09FAB725029F}"/>
              </a:ext>
            </a:extLst>
          </p:cNvPr>
          <p:cNvSpPr/>
          <p:nvPr/>
        </p:nvSpPr>
        <p:spPr>
          <a:xfrm>
            <a:off x="344453" y="6053907"/>
            <a:ext cx="8544366" cy="307777"/>
          </a:xfrm>
          <a:prstGeom prst="rect">
            <a:avLst/>
          </a:prstGeom>
        </p:spPr>
        <p:txBody>
          <a:bodyPr wrap="square">
            <a:spAutoFit/>
          </a:bodyPr>
          <a:lstStyle/>
          <a:p>
            <a:pPr lvl="0" algn="just"/>
            <a:r>
              <a:rPr lang="en-US" sz="1400" i="1" dirty="0">
                <a:solidFill>
                  <a:prstClr val="black"/>
                </a:solidFill>
                <a:latin typeface="Arial "/>
              </a:rPr>
              <a:t>2b) retrieve and record information/identify key details from fiction and non-fiction</a:t>
            </a:r>
            <a:endParaRPr lang="en-US" sz="1400" i="1" dirty="0">
              <a:solidFill>
                <a:prstClr val="black"/>
              </a:solidFill>
              <a:latin typeface="Arial "/>
              <a:ea typeface="Arial" charset="0"/>
              <a:cs typeface="Arial" charset="0"/>
            </a:endParaRPr>
          </a:p>
        </p:txBody>
      </p:sp>
      <p:pic>
        <p:nvPicPr>
          <p:cNvPr id="5" name="Picture 4">
            <a:extLst>
              <a:ext uri="{FF2B5EF4-FFF2-40B4-BE49-F238E27FC236}">
                <a16:creationId xmlns:a16="http://schemas.microsoft.com/office/drawing/2014/main" xmlns="" id="{EBA6871B-1051-423C-AD15-6E1D1C492609}"/>
              </a:ext>
            </a:extLst>
          </p:cNvPr>
          <p:cNvPicPr>
            <a:picLocks noChangeAspect="1"/>
          </p:cNvPicPr>
          <p:nvPr/>
        </p:nvPicPr>
        <p:blipFill>
          <a:blip r:embed="rId4"/>
          <a:stretch>
            <a:fillRect/>
          </a:stretch>
        </p:blipFill>
        <p:spPr>
          <a:xfrm>
            <a:off x="1819162" y="4332327"/>
            <a:ext cx="6030502" cy="252644"/>
          </a:xfrm>
          <a:prstGeom prst="rect">
            <a:avLst/>
          </a:prstGeom>
          <a:effectLst>
            <a:outerShdw blurRad="50800" dist="38100" dir="2700000" algn="tl" rotWithShape="0">
              <a:srgbClr val="C73A43">
                <a:alpha val="40000"/>
              </a:srgbClr>
            </a:outerShdw>
          </a:effectLst>
        </p:spPr>
      </p:pic>
    </p:spTree>
    <p:extLst>
      <p:ext uri="{BB962C8B-B14F-4D97-AF65-F5344CB8AC3E}">
        <p14:creationId xmlns:p14="http://schemas.microsoft.com/office/powerpoint/2010/main" val="4216257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203132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3 – </a:t>
            </a:r>
            <a:r>
              <a:rPr lang="en-GB" i="1" dirty="0">
                <a:latin typeface="Arial" panose="020B0604020202020204" pitchFamily="34" charset="0"/>
                <a:cs typeface="Arial" panose="020B0604020202020204" pitchFamily="34" charset="0"/>
              </a:rPr>
              <a:t>The Lost World</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F9A14488-22FA-44A7-B5B3-BDA139BC6D47}"/>
              </a:ext>
            </a:extLst>
          </p:cNvPr>
          <p:cNvPicPr>
            <a:picLocks noChangeAspect="1"/>
          </p:cNvPicPr>
          <p:nvPr/>
        </p:nvPicPr>
        <p:blipFill>
          <a:blip r:embed="rId2"/>
          <a:stretch>
            <a:fillRect/>
          </a:stretch>
        </p:blipFill>
        <p:spPr>
          <a:xfrm>
            <a:off x="477025" y="3905585"/>
            <a:ext cx="7613610" cy="1889903"/>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xmlns="" id="{1DABF820-4CF2-4609-914A-60CE001DEB9F}"/>
              </a:ext>
            </a:extLst>
          </p:cNvPr>
          <p:cNvPicPr>
            <a:picLocks noChangeAspect="1"/>
          </p:cNvPicPr>
          <p:nvPr/>
        </p:nvPicPr>
        <p:blipFill>
          <a:blip r:embed="rId3"/>
          <a:stretch>
            <a:fillRect/>
          </a:stretch>
        </p:blipFill>
        <p:spPr>
          <a:xfrm>
            <a:off x="477024" y="1582372"/>
            <a:ext cx="7957959" cy="1788152"/>
          </a:xfrm>
          <a:prstGeom prst="rect">
            <a:avLst/>
          </a:prstGeom>
          <a:effectLst>
            <a:outerShdw blurRad="50800" dist="38100" dir="2700000" algn="tl" rotWithShape="0">
              <a:prstClr val="black">
                <a:alpha val="40000"/>
              </a:prstClr>
            </a:outerShdw>
          </a:effectLst>
        </p:spPr>
      </p:pic>
      <p:sp>
        <p:nvSpPr>
          <p:cNvPr id="10" name="Rectangle 9">
            <a:extLst>
              <a:ext uri="{FF2B5EF4-FFF2-40B4-BE49-F238E27FC236}">
                <a16:creationId xmlns:a16="http://schemas.microsoft.com/office/drawing/2014/main" xmlns="" id="{B7154DD7-8167-404E-9998-EE9178F67E3D}"/>
              </a:ext>
            </a:extLst>
          </p:cNvPr>
          <p:cNvSpPr/>
          <p:nvPr/>
        </p:nvSpPr>
        <p:spPr>
          <a:xfrm>
            <a:off x="344453" y="5651234"/>
            <a:ext cx="8544366" cy="738664"/>
          </a:xfrm>
          <a:prstGeom prst="rect">
            <a:avLst/>
          </a:prstGeom>
        </p:spPr>
        <p:txBody>
          <a:bodyPr wrap="square">
            <a:spAutoFit/>
          </a:bodyPr>
          <a:lstStyle/>
          <a:p>
            <a:pPr lvl="0" algn="just"/>
            <a:endParaRPr lang="en-US" sz="1400" i="1" dirty="0">
              <a:solidFill>
                <a:prstClr val="black"/>
              </a:solidFill>
              <a:latin typeface="Arial "/>
            </a:endParaRPr>
          </a:p>
          <a:p>
            <a:pPr lvl="0" algn="just"/>
            <a:endParaRPr lang="en-US" sz="1400" i="1" dirty="0">
              <a:solidFill>
                <a:prstClr val="black"/>
              </a:solidFill>
              <a:latin typeface="Arial "/>
            </a:endParaRPr>
          </a:p>
          <a:p>
            <a:pPr lvl="0" algn="just"/>
            <a:endParaRPr lang="en-US" sz="1400" i="1" dirty="0">
              <a:solidFill>
                <a:prstClr val="black"/>
              </a:solidFill>
              <a:latin typeface="Arial "/>
            </a:endParaRPr>
          </a:p>
        </p:txBody>
      </p:sp>
      <p:sp>
        <p:nvSpPr>
          <p:cNvPr id="12" name="Rectangle 11">
            <a:extLst>
              <a:ext uri="{FF2B5EF4-FFF2-40B4-BE49-F238E27FC236}">
                <a16:creationId xmlns:a16="http://schemas.microsoft.com/office/drawing/2014/main" xmlns="" id="{44E2E188-E981-4EDC-B6E7-1FA4AEF159F5}"/>
              </a:ext>
            </a:extLst>
          </p:cNvPr>
          <p:cNvSpPr/>
          <p:nvPr/>
        </p:nvSpPr>
        <p:spPr>
          <a:xfrm>
            <a:off x="344453" y="6053907"/>
            <a:ext cx="8544366" cy="307777"/>
          </a:xfrm>
          <a:prstGeom prst="rect">
            <a:avLst/>
          </a:prstGeom>
        </p:spPr>
        <p:txBody>
          <a:bodyPr wrap="square">
            <a:spAutoFit/>
          </a:bodyPr>
          <a:lstStyle/>
          <a:p>
            <a:pPr lvl="0" algn="just"/>
            <a:r>
              <a:rPr lang="en-US" sz="1400" i="1" dirty="0">
                <a:latin typeface="Arial" panose="020B0604020202020204" pitchFamily="34" charset="0"/>
                <a:cs typeface="Arial" panose="020B0604020202020204" pitchFamily="34" charset="0"/>
              </a:rPr>
              <a:t>2e) predict what might happen from details stated and implied</a:t>
            </a:r>
            <a:endParaRPr lang="en-US" sz="1400" i="1" dirty="0">
              <a:solidFill>
                <a:prstClr val="black"/>
              </a:solidFill>
              <a:latin typeface="Arial "/>
              <a:ea typeface="Arial" charset="0"/>
              <a:cs typeface="Arial" charset="0"/>
            </a:endParaRPr>
          </a:p>
        </p:txBody>
      </p:sp>
    </p:spTree>
    <p:extLst>
      <p:ext uri="{BB962C8B-B14F-4D97-AF65-F5344CB8AC3E}">
        <p14:creationId xmlns:p14="http://schemas.microsoft.com/office/powerpoint/2010/main" val="353785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203132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 based on Text 3 – </a:t>
            </a:r>
            <a:r>
              <a:rPr lang="en-GB" i="1" dirty="0">
                <a:latin typeface="Arial" panose="020B0604020202020204" pitchFamily="34" charset="0"/>
                <a:cs typeface="Arial" panose="020B0604020202020204" pitchFamily="34" charset="0"/>
              </a:rPr>
              <a:t>The Lost World</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F9A14488-22FA-44A7-B5B3-BDA139BC6D47}"/>
              </a:ext>
            </a:extLst>
          </p:cNvPr>
          <p:cNvPicPr>
            <a:picLocks noChangeAspect="1"/>
          </p:cNvPicPr>
          <p:nvPr/>
        </p:nvPicPr>
        <p:blipFill>
          <a:blip r:embed="rId2"/>
          <a:stretch>
            <a:fillRect/>
          </a:stretch>
        </p:blipFill>
        <p:spPr>
          <a:xfrm>
            <a:off x="477025" y="3905585"/>
            <a:ext cx="7613610" cy="1889903"/>
          </a:xfrm>
          <a:prstGeom prst="rect">
            <a:avLst/>
          </a:prstGeom>
          <a:effectLst>
            <a:outerShdw blurRad="50800" dist="38100" dir="2700000" algn="tl" rotWithShape="0">
              <a:prstClr val="black">
                <a:alpha val="40000"/>
              </a:prstClr>
            </a:outerShdw>
          </a:effectLst>
        </p:spPr>
      </p:pic>
      <p:sp>
        <p:nvSpPr>
          <p:cNvPr id="10" name="Rectangle 9">
            <a:extLst>
              <a:ext uri="{FF2B5EF4-FFF2-40B4-BE49-F238E27FC236}">
                <a16:creationId xmlns:a16="http://schemas.microsoft.com/office/drawing/2014/main" xmlns="" id="{B7154DD7-8167-404E-9998-EE9178F67E3D}"/>
              </a:ext>
            </a:extLst>
          </p:cNvPr>
          <p:cNvSpPr/>
          <p:nvPr/>
        </p:nvSpPr>
        <p:spPr>
          <a:xfrm>
            <a:off x="344453" y="5651234"/>
            <a:ext cx="8544366" cy="738664"/>
          </a:xfrm>
          <a:prstGeom prst="rect">
            <a:avLst/>
          </a:prstGeom>
        </p:spPr>
        <p:txBody>
          <a:bodyPr wrap="square">
            <a:spAutoFit/>
          </a:bodyPr>
          <a:lstStyle/>
          <a:p>
            <a:pPr lvl="0" algn="just"/>
            <a:endParaRPr lang="en-US" sz="1400" i="1" dirty="0">
              <a:solidFill>
                <a:prstClr val="black"/>
              </a:solidFill>
              <a:latin typeface="Arial "/>
            </a:endParaRPr>
          </a:p>
          <a:p>
            <a:pPr lvl="0" algn="just"/>
            <a:endParaRPr lang="en-US" sz="1400" i="1" dirty="0">
              <a:solidFill>
                <a:prstClr val="black"/>
              </a:solidFill>
              <a:latin typeface="Arial "/>
            </a:endParaRPr>
          </a:p>
          <a:p>
            <a:pPr lvl="0" algn="just"/>
            <a:endParaRPr lang="en-US" sz="1400" i="1" dirty="0">
              <a:solidFill>
                <a:prstClr val="black"/>
              </a:solidFill>
              <a:latin typeface="Arial "/>
            </a:endParaRPr>
          </a:p>
        </p:txBody>
      </p:sp>
      <p:sp>
        <p:nvSpPr>
          <p:cNvPr id="12" name="Rectangle 11">
            <a:extLst>
              <a:ext uri="{FF2B5EF4-FFF2-40B4-BE49-F238E27FC236}">
                <a16:creationId xmlns:a16="http://schemas.microsoft.com/office/drawing/2014/main" xmlns="" id="{44E2E188-E981-4EDC-B6E7-1FA4AEF159F5}"/>
              </a:ext>
            </a:extLst>
          </p:cNvPr>
          <p:cNvSpPr/>
          <p:nvPr/>
        </p:nvSpPr>
        <p:spPr>
          <a:xfrm>
            <a:off x="344453" y="6053907"/>
            <a:ext cx="8544366" cy="307777"/>
          </a:xfrm>
          <a:prstGeom prst="rect">
            <a:avLst/>
          </a:prstGeom>
        </p:spPr>
        <p:txBody>
          <a:bodyPr wrap="square">
            <a:spAutoFit/>
          </a:bodyPr>
          <a:lstStyle/>
          <a:p>
            <a:pPr lvl="0" algn="just"/>
            <a:r>
              <a:rPr lang="en-US" sz="1400" i="1" dirty="0">
                <a:latin typeface="Arial" panose="020B0604020202020204" pitchFamily="34" charset="0"/>
                <a:cs typeface="Arial" panose="020B0604020202020204" pitchFamily="34" charset="0"/>
              </a:rPr>
              <a:t>2e) predict what might happen from details stated and implied</a:t>
            </a:r>
            <a:endParaRPr lang="en-US" sz="1400" i="1" dirty="0">
              <a:solidFill>
                <a:prstClr val="black"/>
              </a:solidFill>
              <a:latin typeface="Arial "/>
              <a:ea typeface="Arial" charset="0"/>
              <a:cs typeface="Arial" charset="0"/>
            </a:endParaRPr>
          </a:p>
        </p:txBody>
      </p:sp>
      <p:pic>
        <p:nvPicPr>
          <p:cNvPr id="2" name="Picture 1">
            <a:extLst>
              <a:ext uri="{FF2B5EF4-FFF2-40B4-BE49-F238E27FC236}">
                <a16:creationId xmlns:a16="http://schemas.microsoft.com/office/drawing/2014/main" xmlns="" id="{C4D0C7C5-337F-4EED-A173-BEC9007FC1EF}"/>
              </a:ext>
            </a:extLst>
          </p:cNvPr>
          <p:cNvPicPr>
            <a:picLocks noChangeAspect="1"/>
          </p:cNvPicPr>
          <p:nvPr/>
        </p:nvPicPr>
        <p:blipFill>
          <a:blip r:embed="rId3"/>
          <a:stretch>
            <a:fillRect/>
          </a:stretch>
        </p:blipFill>
        <p:spPr>
          <a:xfrm>
            <a:off x="477025" y="1516800"/>
            <a:ext cx="8269502" cy="2049944"/>
          </a:xfrm>
          <a:prstGeom prst="rect">
            <a:avLst/>
          </a:prstGeom>
          <a:effectLst>
            <a:outerShdw blurRad="50800" dist="38100" dir="2700000" algn="tl" rotWithShape="0">
              <a:srgbClr val="C73A43">
                <a:alpha val="40000"/>
              </a:srgbClr>
            </a:outerShdw>
          </a:effectLst>
        </p:spPr>
      </p:pic>
    </p:spTree>
    <p:extLst>
      <p:ext uri="{BB962C8B-B14F-4D97-AF65-F5344CB8AC3E}">
        <p14:creationId xmlns:p14="http://schemas.microsoft.com/office/powerpoint/2010/main" val="944682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109517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Reading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535531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Since the current testing format for the Year 6 SATs began in 2016, there has been a tendency for the number of marks to go in favour towards three particular types of content domain / questions.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 in 2017:</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20% of marks </a:t>
            </a:r>
            <a:r>
              <a:rPr lang="en-GB" dirty="0">
                <a:solidFill>
                  <a:srgbClr val="388CDA"/>
                </a:solidFill>
                <a:latin typeface="Arial" panose="020B0604020202020204" pitchFamily="34" charset="0"/>
                <a:cs typeface="Arial" panose="020B0604020202020204" pitchFamily="34" charset="0"/>
              </a:rPr>
              <a:t>could be gained by answering questions where children had to </a:t>
            </a:r>
            <a:r>
              <a:rPr lang="en-GB" b="1" dirty="0">
                <a:solidFill>
                  <a:srgbClr val="388CDA"/>
                </a:solidFill>
                <a:latin typeface="Arial" panose="020B0604020202020204" pitchFamily="34" charset="0"/>
                <a:cs typeface="Arial" panose="020B0604020202020204" pitchFamily="34" charset="0"/>
              </a:rPr>
              <a:t>give/explain the meaning of words in context </a:t>
            </a:r>
            <a:r>
              <a:rPr lang="en-GB" dirty="0">
                <a:solidFill>
                  <a:srgbClr val="388CDA"/>
                </a:solidFill>
                <a:latin typeface="Arial" panose="020B0604020202020204" pitchFamily="34" charset="0"/>
                <a:cs typeface="Arial" panose="020B0604020202020204" pitchFamily="34" charset="0"/>
              </a:rPr>
              <a:t>(Content Domain 2a);</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Over a quarter of marks </a:t>
            </a:r>
            <a:r>
              <a:rPr lang="en-GB" dirty="0">
                <a:solidFill>
                  <a:srgbClr val="388CDA"/>
                </a:solidFill>
                <a:latin typeface="Arial" panose="020B0604020202020204" pitchFamily="34" charset="0"/>
                <a:cs typeface="Arial" panose="020B0604020202020204" pitchFamily="34" charset="0"/>
              </a:rPr>
              <a:t>could be gained by answering questions where children had to </a:t>
            </a:r>
            <a:r>
              <a:rPr lang="en-GB" b="1" dirty="0">
                <a:solidFill>
                  <a:srgbClr val="388CDA"/>
                </a:solidFill>
                <a:latin typeface="Arial" panose="020B0604020202020204" pitchFamily="34" charset="0"/>
                <a:cs typeface="Arial" panose="020B0604020202020204" pitchFamily="34" charset="0"/>
              </a:rPr>
              <a:t>retrieve/record information or details from the texts </a:t>
            </a:r>
            <a:r>
              <a:rPr lang="en-GB" dirty="0">
                <a:solidFill>
                  <a:srgbClr val="388CDA"/>
                </a:solidFill>
                <a:latin typeface="Arial" panose="020B0604020202020204" pitchFamily="34" charset="0"/>
                <a:cs typeface="Arial" panose="020B0604020202020204" pitchFamily="34" charset="0"/>
              </a:rPr>
              <a:t>(2b);</a:t>
            </a:r>
          </a:p>
          <a:p>
            <a:pPr marL="285750" indent="-285750">
              <a:buFontTx/>
              <a:buChar char="-"/>
            </a:pPr>
            <a:r>
              <a:rPr lang="en-GB" b="1" dirty="0">
                <a:solidFill>
                  <a:srgbClr val="388CDA"/>
                </a:solidFill>
                <a:latin typeface="Arial" panose="020B0604020202020204" pitchFamily="34" charset="0"/>
                <a:cs typeface="Arial" panose="020B0604020202020204" pitchFamily="34" charset="0"/>
              </a:rPr>
              <a:t>Almost half of the marks </a:t>
            </a:r>
            <a:r>
              <a:rPr lang="en-GB" dirty="0">
                <a:solidFill>
                  <a:srgbClr val="388CDA"/>
                </a:solidFill>
                <a:latin typeface="Arial" panose="020B0604020202020204" pitchFamily="34" charset="0"/>
                <a:cs typeface="Arial" panose="020B0604020202020204" pitchFamily="34" charset="0"/>
              </a:rPr>
              <a:t>were allotted to questions requiring children to </a:t>
            </a:r>
            <a:r>
              <a:rPr lang="en-GB" b="1" dirty="0">
                <a:solidFill>
                  <a:srgbClr val="388CDA"/>
                </a:solidFill>
                <a:latin typeface="Arial" panose="020B0604020202020204" pitchFamily="34" charset="0"/>
                <a:cs typeface="Arial" panose="020B0604020202020204" pitchFamily="34" charset="0"/>
              </a:rPr>
              <a:t>make inferences from a text, justifying inferences with text evidence </a:t>
            </a:r>
            <a:r>
              <a:rPr lang="en-GB" dirty="0">
                <a:solidFill>
                  <a:srgbClr val="388CDA"/>
                </a:solidFill>
                <a:latin typeface="Arial" panose="020B0604020202020204" pitchFamily="34" charset="0"/>
                <a:cs typeface="Arial" panose="020B0604020202020204" pitchFamily="34" charset="0"/>
              </a:rPr>
              <a:t>(2d).</a:t>
            </a:r>
          </a:p>
          <a:p>
            <a:pPr marL="285750" indent="-285750">
              <a:buFontTx/>
              <a:buChar char="-"/>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So, </a:t>
            </a:r>
            <a:r>
              <a:rPr lang="en-GB" b="1" dirty="0">
                <a:latin typeface="Arial" panose="020B0604020202020204" pitchFamily="34" charset="0"/>
                <a:cs typeface="Arial" panose="020B0604020202020204" pitchFamily="34" charset="0"/>
              </a:rPr>
              <a:t>when reading with your child at home</a:t>
            </a:r>
            <a:r>
              <a:rPr lang="en-GB" dirty="0">
                <a:latin typeface="Arial" panose="020B0604020202020204" pitchFamily="34" charset="0"/>
                <a:cs typeface="Arial" panose="020B0604020202020204" pitchFamily="34" charset="0"/>
              </a:rPr>
              <a:t>, try asking questions like: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Find a word in this paragraph that is closest in meaning to ‘provide word –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e.g. annoyed’ (2a);</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what year did ‘provide fact – e.g. the French authorities make it illegal for people to swim from France to England’? (2b);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the last paragraph, X does not want to Y.</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Give two reasons why X does not want Y. (2d)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033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10854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1 (Arithmetic)</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1 (Arithmetic)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has a standard timing of </a:t>
            </a:r>
            <a:r>
              <a:rPr lang="en-US" b="1" dirty="0">
                <a:latin typeface="Arial" panose="020B0604020202020204" pitchFamily="34" charset="0"/>
                <a:cs typeface="Arial" panose="020B0604020202020204" pitchFamily="34" charset="0"/>
              </a:rPr>
              <a:t>30 minutes</a:t>
            </a:r>
            <a:r>
              <a:rPr lang="en-US" dirty="0">
                <a:latin typeface="Arial" panose="020B0604020202020204" pitchFamily="34" charset="0"/>
                <a:cs typeface="Arial" panose="020B0604020202020204" pitchFamily="34" charset="0"/>
              </a:rPr>
              <a:t> and is worth a total of </a:t>
            </a:r>
            <a:r>
              <a:rPr lang="en-US" b="1" dirty="0">
                <a:latin typeface="Arial" panose="020B0604020202020204" pitchFamily="34" charset="0"/>
                <a:cs typeface="Arial" panose="020B0604020202020204" pitchFamily="34" charset="0"/>
              </a:rPr>
              <a:t>40 marks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covers the </a:t>
            </a:r>
            <a:r>
              <a:rPr lang="en-US" b="1" dirty="0">
                <a:latin typeface="Arial" panose="020B0604020202020204" pitchFamily="34" charset="0"/>
                <a:cs typeface="Arial" panose="020B0604020202020204" pitchFamily="34" charset="0"/>
              </a:rPr>
              <a:t>four operations </a:t>
            </a:r>
            <a:r>
              <a:rPr lang="en-US" dirty="0">
                <a:latin typeface="Arial" panose="020B0604020202020204" pitchFamily="34" charset="0"/>
                <a:cs typeface="Arial" panose="020B0604020202020204" pitchFamily="34" charset="0"/>
              </a:rPr>
              <a:t>(division, </a:t>
            </a:r>
            <a:r>
              <a:rPr lang="en-US" dirty="0">
                <a:solidFill>
                  <a:srgbClr val="388CDA"/>
                </a:solidFill>
                <a:latin typeface="Arial" panose="020B0604020202020204" pitchFamily="34" charset="0"/>
                <a:cs typeface="Arial" panose="020B0604020202020204" pitchFamily="34" charset="0"/>
              </a:rPr>
              <a:t>multiplication</a:t>
            </a:r>
            <a:r>
              <a:rPr lang="en-US" dirty="0">
                <a:latin typeface="Arial" panose="020B0604020202020204" pitchFamily="34" charset="0"/>
                <a:cs typeface="Arial" panose="020B0604020202020204" pitchFamily="34" charset="0"/>
              </a:rPr>
              <a:t>, addition, subtraction and mixed operation calculations requiring </a:t>
            </a:r>
            <a:r>
              <a:rPr lang="en-US" b="1" dirty="0">
                <a:latin typeface="Arial" panose="020B0604020202020204" pitchFamily="34" charset="0"/>
                <a:cs typeface="Arial" panose="020B0604020202020204" pitchFamily="34" charset="0"/>
              </a:rPr>
              <a:t>BIDMAS</a:t>
            </a:r>
            <a:r>
              <a:rPr lang="en-US" dirty="0">
                <a:latin typeface="Arial" panose="020B0604020202020204" pitchFamily="34" charset="0"/>
                <a:cs typeface="Arial" panose="020B0604020202020204" pitchFamily="34" charset="0"/>
              </a:rPr>
              <a:t>), as well as </a:t>
            </a:r>
            <a:r>
              <a:rPr lang="en-US" b="1" dirty="0">
                <a:latin typeface="Arial" panose="020B0604020202020204" pitchFamily="34" charset="0"/>
                <a:cs typeface="Arial" panose="020B0604020202020204" pitchFamily="34" charset="0"/>
              </a:rPr>
              <a:t>number properties</a:t>
            </a:r>
            <a:r>
              <a:rPr lang="en-US" dirty="0">
                <a:latin typeface="Arial" panose="020B0604020202020204" pitchFamily="34" charset="0"/>
                <a:cs typeface="Arial" panose="020B0604020202020204" pitchFamily="34" charset="0"/>
              </a:rPr>
              <a:t>, calculating </a:t>
            </a:r>
            <a:r>
              <a:rPr lang="en-US" b="1" dirty="0">
                <a:latin typeface="Arial" panose="020B0604020202020204" pitchFamily="34" charset="0"/>
                <a:cs typeface="Arial" panose="020B0604020202020204" pitchFamily="34" charset="0"/>
              </a:rPr>
              <a:t>percentages of amounts</a:t>
            </a:r>
            <a:r>
              <a:rPr lang="en-US" dirty="0">
                <a:latin typeface="Arial" panose="020B0604020202020204" pitchFamily="34" charset="0"/>
                <a:cs typeface="Arial" panose="020B0604020202020204" pitchFamily="34" charset="0"/>
              </a:rPr>
              <a:t>, calculations using </a:t>
            </a:r>
            <a:r>
              <a:rPr lang="en-US" b="1" dirty="0">
                <a:latin typeface="Arial" panose="020B0604020202020204" pitchFamily="34" charset="0"/>
                <a:cs typeface="Arial" panose="020B0604020202020204" pitchFamily="34" charset="0"/>
              </a:rPr>
              <a:t>decimals</a:t>
            </a:r>
            <a:r>
              <a:rPr lang="en-US" dirty="0">
                <a:latin typeface="Arial" panose="020B0604020202020204" pitchFamily="34" charset="0"/>
                <a:cs typeface="Arial" panose="020B0604020202020204" pitchFamily="34" charset="0"/>
              </a:rPr>
              <a:t>, and calculations using </a:t>
            </a:r>
            <a:r>
              <a:rPr lang="en-US" b="1" dirty="0">
                <a:latin typeface="Arial" panose="020B0604020202020204" pitchFamily="34" charset="0"/>
                <a:cs typeface="Arial" panose="020B0604020202020204" pitchFamily="34" charset="0"/>
              </a:rPr>
              <a:t>fractions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 question: </a:t>
            </a:r>
          </a:p>
          <a:p>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9D3B2480-A6DF-4747-9246-1E03BA38A88B}"/>
              </a:ext>
            </a:extLst>
          </p:cNvPr>
          <p:cNvPicPr>
            <a:picLocks noChangeAspect="1"/>
          </p:cNvPicPr>
          <p:nvPr/>
        </p:nvPicPr>
        <p:blipFill>
          <a:blip r:embed="rId2"/>
          <a:stretch>
            <a:fillRect/>
          </a:stretch>
        </p:blipFill>
        <p:spPr>
          <a:xfrm>
            <a:off x="344452" y="3946584"/>
            <a:ext cx="5102045" cy="23564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3576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10854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1 (Arithmetic)</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1 (Arithmetic)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has a standard timing of </a:t>
            </a:r>
            <a:r>
              <a:rPr lang="en-US" b="1" dirty="0">
                <a:latin typeface="Arial" panose="020B0604020202020204" pitchFamily="34" charset="0"/>
                <a:cs typeface="Arial" panose="020B0604020202020204" pitchFamily="34" charset="0"/>
              </a:rPr>
              <a:t>30 minutes</a:t>
            </a:r>
            <a:r>
              <a:rPr lang="en-US" dirty="0">
                <a:latin typeface="Arial" panose="020B0604020202020204" pitchFamily="34" charset="0"/>
                <a:cs typeface="Arial" panose="020B0604020202020204" pitchFamily="34" charset="0"/>
              </a:rPr>
              <a:t> and is worth a total of </a:t>
            </a:r>
            <a:r>
              <a:rPr lang="en-US" b="1" dirty="0">
                <a:latin typeface="Arial" panose="020B0604020202020204" pitchFamily="34" charset="0"/>
                <a:cs typeface="Arial" panose="020B0604020202020204" pitchFamily="34" charset="0"/>
              </a:rPr>
              <a:t>40 marks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covers the </a:t>
            </a:r>
            <a:r>
              <a:rPr lang="en-US" b="1" dirty="0">
                <a:latin typeface="Arial" panose="020B0604020202020204" pitchFamily="34" charset="0"/>
                <a:cs typeface="Arial" panose="020B0604020202020204" pitchFamily="34" charset="0"/>
              </a:rPr>
              <a:t>four operations </a:t>
            </a:r>
            <a:r>
              <a:rPr lang="en-US" dirty="0">
                <a:latin typeface="Arial" panose="020B0604020202020204" pitchFamily="34" charset="0"/>
                <a:cs typeface="Arial" panose="020B0604020202020204" pitchFamily="34" charset="0"/>
              </a:rPr>
              <a:t>(division, </a:t>
            </a:r>
            <a:r>
              <a:rPr lang="en-US" dirty="0">
                <a:solidFill>
                  <a:srgbClr val="388CDA"/>
                </a:solidFill>
                <a:latin typeface="Arial" panose="020B0604020202020204" pitchFamily="34" charset="0"/>
                <a:cs typeface="Arial" panose="020B0604020202020204" pitchFamily="34" charset="0"/>
              </a:rPr>
              <a:t>multiplication</a:t>
            </a:r>
            <a:r>
              <a:rPr lang="en-US" dirty="0">
                <a:latin typeface="Arial" panose="020B0604020202020204" pitchFamily="34" charset="0"/>
                <a:cs typeface="Arial" panose="020B0604020202020204" pitchFamily="34" charset="0"/>
              </a:rPr>
              <a:t>, addition, subtraction and mixed operation calculations requiring </a:t>
            </a:r>
            <a:r>
              <a:rPr lang="en-US" b="1" dirty="0">
                <a:latin typeface="Arial" panose="020B0604020202020204" pitchFamily="34" charset="0"/>
                <a:cs typeface="Arial" panose="020B0604020202020204" pitchFamily="34" charset="0"/>
              </a:rPr>
              <a:t>BIDMAS</a:t>
            </a:r>
            <a:r>
              <a:rPr lang="en-US" dirty="0">
                <a:latin typeface="Arial" panose="020B0604020202020204" pitchFamily="34" charset="0"/>
                <a:cs typeface="Arial" panose="020B0604020202020204" pitchFamily="34" charset="0"/>
              </a:rPr>
              <a:t>), as well as </a:t>
            </a:r>
            <a:r>
              <a:rPr lang="en-US" b="1" dirty="0">
                <a:latin typeface="Arial" panose="020B0604020202020204" pitchFamily="34" charset="0"/>
                <a:cs typeface="Arial" panose="020B0604020202020204" pitchFamily="34" charset="0"/>
              </a:rPr>
              <a:t>number properties</a:t>
            </a:r>
            <a:r>
              <a:rPr lang="en-US" dirty="0">
                <a:latin typeface="Arial" panose="020B0604020202020204" pitchFamily="34" charset="0"/>
                <a:cs typeface="Arial" panose="020B0604020202020204" pitchFamily="34" charset="0"/>
              </a:rPr>
              <a:t>, calculating </a:t>
            </a:r>
            <a:r>
              <a:rPr lang="en-US" b="1" dirty="0">
                <a:latin typeface="Arial" panose="020B0604020202020204" pitchFamily="34" charset="0"/>
                <a:cs typeface="Arial" panose="020B0604020202020204" pitchFamily="34" charset="0"/>
              </a:rPr>
              <a:t>percentages of amounts</a:t>
            </a:r>
            <a:r>
              <a:rPr lang="en-US" dirty="0">
                <a:latin typeface="Arial" panose="020B0604020202020204" pitchFamily="34" charset="0"/>
                <a:cs typeface="Arial" panose="020B0604020202020204" pitchFamily="34" charset="0"/>
              </a:rPr>
              <a:t>, calculations using </a:t>
            </a:r>
            <a:r>
              <a:rPr lang="en-US" b="1" dirty="0">
                <a:latin typeface="Arial" panose="020B0604020202020204" pitchFamily="34" charset="0"/>
                <a:cs typeface="Arial" panose="020B0604020202020204" pitchFamily="34" charset="0"/>
              </a:rPr>
              <a:t>decimals</a:t>
            </a:r>
            <a:r>
              <a:rPr lang="en-US" dirty="0">
                <a:latin typeface="Arial" panose="020B0604020202020204" pitchFamily="34" charset="0"/>
                <a:cs typeface="Arial" panose="020B0604020202020204" pitchFamily="34" charset="0"/>
              </a:rPr>
              <a:t>, and calculations using </a:t>
            </a:r>
            <a:r>
              <a:rPr lang="en-US" b="1" dirty="0">
                <a:latin typeface="Arial" panose="020B0604020202020204" pitchFamily="34" charset="0"/>
                <a:cs typeface="Arial" panose="020B0604020202020204" pitchFamily="34" charset="0"/>
              </a:rPr>
              <a:t>fractions</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 question: </a:t>
            </a:r>
          </a:p>
          <a:p>
            <a:endParaRPr lang="en-GB"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xmlns="" id="{4B6BDCBE-4081-4EB7-BC0F-B74D6AA8E00F}"/>
              </a:ext>
            </a:extLst>
          </p:cNvPr>
          <p:cNvPicPr>
            <a:picLocks noChangeAspect="1"/>
          </p:cNvPicPr>
          <p:nvPr/>
        </p:nvPicPr>
        <p:blipFill>
          <a:blip r:embed="rId2"/>
          <a:stretch>
            <a:fillRect/>
          </a:stretch>
        </p:blipFill>
        <p:spPr>
          <a:xfrm>
            <a:off x="212651" y="3845951"/>
            <a:ext cx="5371085" cy="2554849"/>
          </a:xfrm>
          <a:prstGeom prst="rect">
            <a:avLst/>
          </a:prstGeom>
        </p:spPr>
      </p:pic>
    </p:spTree>
    <p:extLst>
      <p:ext uri="{BB962C8B-B14F-4D97-AF65-F5344CB8AC3E}">
        <p14:creationId xmlns:p14="http://schemas.microsoft.com/office/powerpoint/2010/main" val="2986200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554507"/>
            <a:ext cx="2330510"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are the SATs?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977004"/>
            <a:ext cx="8544366" cy="5447645"/>
          </a:xfrm>
          <a:prstGeom prst="rect">
            <a:avLst/>
          </a:prstGeom>
          <a:noFill/>
        </p:spPr>
        <p:txBody>
          <a:bodyPr wrap="square" rtlCol="0">
            <a:spAutoFit/>
          </a:bodyPr>
          <a:lstStyle/>
          <a:p>
            <a:pPr marL="342900" indent="-342900">
              <a:buFont typeface="Arial" charset="0"/>
              <a:buChar char="•"/>
            </a:pPr>
            <a:r>
              <a:rPr lang="en-GB" dirty="0">
                <a:latin typeface="Arial" charset="0"/>
                <a:ea typeface="Arial" charset="0"/>
                <a:cs typeface="Arial" charset="0"/>
              </a:rPr>
              <a:t>SATs is a term people use to refer to End of Key Stage 2 Assessments;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It lasts for four days beginning on </a:t>
            </a:r>
            <a:r>
              <a:rPr lang="en-GB" b="1" dirty="0">
                <a:solidFill>
                  <a:srgbClr val="388CDA"/>
                </a:solidFill>
                <a:latin typeface="Arial" charset="0"/>
                <a:ea typeface="Arial" charset="0"/>
                <a:cs typeface="Arial" charset="0"/>
              </a:rPr>
              <a:t>Monday 13</a:t>
            </a:r>
            <a:r>
              <a:rPr lang="en-GB" b="1" baseline="30000" dirty="0">
                <a:solidFill>
                  <a:srgbClr val="388CDA"/>
                </a:solidFill>
                <a:latin typeface="Arial" charset="0"/>
                <a:ea typeface="Arial" charset="0"/>
                <a:cs typeface="Arial" charset="0"/>
              </a:rPr>
              <a:t>th</a:t>
            </a:r>
            <a:r>
              <a:rPr lang="en-GB" b="1" dirty="0">
                <a:solidFill>
                  <a:srgbClr val="388CDA"/>
                </a:solidFill>
                <a:latin typeface="Arial" charset="0"/>
                <a:ea typeface="Arial" charset="0"/>
                <a:cs typeface="Arial" charset="0"/>
              </a:rPr>
              <a:t> May 2019 </a:t>
            </a:r>
            <a:r>
              <a:rPr lang="en-GB" dirty="0">
                <a:latin typeface="Arial" charset="0"/>
                <a:ea typeface="Arial" charset="0"/>
                <a:cs typeface="Arial" charset="0"/>
              </a:rPr>
              <a:t>and ending on </a:t>
            </a:r>
            <a:r>
              <a:rPr lang="en-GB" b="1" dirty="0">
                <a:solidFill>
                  <a:srgbClr val="388CDA"/>
                </a:solidFill>
                <a:latin typeface="Arial" charset="0"/>
                <a:ea typeface="Arial" charset="0"/>
                <a:cs typeface="Arial" charset="0"/>
              </a:rPr>
              <a:t>Thursday 16</a:t>
            </a:r>
            <a:r>
              <a:rPr lang="en-GB" b="1" baseline="30000" dirty="0">
                <a:solidFill>
                  <a:srgbClr val="388CDA"/>
                </a:solidFill>
                <a:latin typeface="Arial" charset="0"/>
                <a:ea typeface="Arial" charset="0"/>
                <a:cs typeface="Arial" charset="0"/>
              </a:rPr>
              <a:t>th</a:t>
            </a:r>
            <a:r>
              <a:rPr lang="en-GB" b="1" dirty="0">
                <a:solidFill>
                  <a:srgbClr val="388CDA"/>
                </a:solidFill>
                <a:latin typeface="Arial" charset="0"/>
                <a:ea typeface="Arial" charset="0"/>
                <a:cs typeface="Arial" charset="0"/>
              </a:rPr>
              <a:t> May 2019</a:t>
            </a:r>
            <a:r>
              <a:rPr lang="en-GB" dirty="0">
                <a:latin typeface="Arial" charset="0"/>
                <a:ea typeface="Arial" charset="0"/>
                <a:cs typeface="Arial" charset="0"/>
              </a:rPr>
              <a:t>;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Children will sit the following SATs papers:</a:t>
            </a:r>
            <a:r>
              <a:rPr lang="en-GB" dirty="0">
                <a:solidFill>
                  <a:srgbClr val="002060"/>
                </a:solidFill>
                <a:latin typeface="Arial" charset="0"/>
                <a:ea typeface="Arial" charset="0"/>
                <a:cs typeface="Arial" charset="0"/>
              </a:rPr>
              <a:t/>
            </a:r>
            <a:br>
              <a:rPr lang="en-GB" dirty="0">
                <a:solidFill>
                  <a:srgbClr val="002060"/>
                </a:solidFill>
                <a:latin typeface="Arial" charset="0"/>
                <a:ea typeface="Arial" charset="0"/>
                <a:cs typeface="Arial" charset="0"/>
              </a:rPr>
            </a:br>
            <a:r>
              <a:rPr lang="en-GB" dirty="0">
                <a:solidFill>
                  <a:srgbClr val="388CDA"/>
                </a:solidFill>
                <a:latin typeface="Arial" charset="0"/>
                <a:ea typeface="Arial" charset="0"/>
                <a:cs typeface="Arial" charset="0"/>
              </a:rPr>
              <a:t>- Grammar, Punctuation and Spelling (Paper 1) – Monday 13</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Grammar, Punctuation and Spelling (Paper 2) – Monday 13</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Reading – Tuesday 14</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1 (Arithmetic) – Wednesday 15</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2 (Reasoning) – Wednesday 15</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br>
              <a:rPr lang="en-GB"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 Maths Paper 3 (Reasoning) – Thursday 16</a:t>
            </a:r>
            <a:r>
              <a:rPr lang="en-GB" baseline="30000" dirty="0">
                <a:solidFill>
                  <a:srgbClr val="388CDA"/>
                </a:solidFill>
                <a:latin typeface="Arial" charset="0"/>
                <a:ea typeface="Arial" charset="0"/>
                <a:cs typeface="Arial" charset="0"/>
              </a:rPr>
              <a:t>th</a:t>
            </a:r>
            <a:r>
              <a:rPr lang="en-GB" dirty="0">
                <a:solidFill>
                  <a:srgbClr val="388CDA"/>
                </a:solidFill>
                <a:latin typeface="Arial" charset="0"/>
                <a:ea typeface="Arial" charset="0"/>
                <a:cs typeface="Arial" charset="0"/>
              </a:rPr>
              <a:t> May 2019.</a:t>
            </a:r>
          </a:p>
          <a:p>
            <a:r>
              <a:rPr lang="en-GB" dirty="0">
                <a:solidFill>
                  <a:srgbClr val="388CDA"/>
                </a:solidFill>
                <a:latin typeface="Arial" charset="0"/>
                <a:ea typeface="Arial" charset="0"/>
                <a:cs typeface="Arial" charset="0"/>
              </a:rPr>
              <a:t> </a:t>
            </a:r>
          </a:p>
          <a:p>
            <a:pPr marL="342900" indent="-342900">
              <a:buFont typeface="Arial" charset="0"/>
              <a:buChar char="•"/>
            </a:pPr>
            <a:r>
              <a:rPr lang="en-GB" dirty="0">
                <a:latin typeface="Arial" charset="0"/>
                <a:ea typeface="Arial" charset="0"/>
                <a:cs typeface="Arial" charset="0"/>
              </a:rPr>
              <a:t>Writing is assessed using evidence collected by your child’s teacher throughout Year 6, so </a:t>
            </a:r>
            <a:r>
              <a:rPr lang="en-GB" b="1" dirty="0">
                <a:latin typeface="Arial" charset="0"/>
                <a:ea typeface="Arial" charset="0"/>
                <a:cs typeface="Arial" charset="0"/>
              </a:rPr>
              <a:t>there is no Year 6 SATs writing test</a:t>
            </a:r>
            <a:r>
              <a:rPr lang="en-GB" dirty="0">
                <a:latin typeface="Arial" charset="0"/>
                <a:ea typeface="Arial" charset="0"/>
                <a:cs typeface="Arial" charset="0"/>
              </a:rPr>
              <a:t>. </a:t>
            </a:r>
            <a:br>
              <a:rPr lang="en-GB" dirty="0">
                <a:latin typeface="Arial" charset="0"/>
                <a:ea typeface="Arial" charset="0"/>
                <a:cs typeface="Arial" charset="0"/>
              </a:rPr>
            </a:br>
            <a:r>
              <a:rPr lang="en-GB" dirty="0">
                <a:solidFill>
                  <a:srgbClr val="388CDA"/>
                </a:solidFill>
                <a:latin typeface="Arial" charset="0"/>
                <a:ea typeface="Arial" charset="0"/>
                <a:cs typeface="Arial" charset="0"/>
              </a:rPr>
              <a:t>There will be no Science sampling for Year 6 this year. </a:t>
            </a:r>
            <a:r>
              <a:rPr lang="en-GB" b="1" dirty="0">
                <a:solidFill>
                  <a:srgbClr val="388CDA"/>
                </a:solidFill>
                <a:latin typeface="Arial" charset="0"/>
                <a:ea typeface="Arial" charset="0"/>
                <a:cs typeface="Arial" charset="0"/>
              </a:rPr>
              <a:t/>
            </a:r>
            <a:br>
              <a:rPr lang="en-GB" b="1" dirty="0">
                <a:solidFill>
                  <a:srgbClr val="388CDA"/>
                </a:solidFill>
                <a:latin typeface="Arial" charset="0"/>
                <a:ea typeface="Arial" charset="0"/>
                <a:cs typeface="Arial" charset="0"/>
              </a:rPr>
            </a:br>
            <a:r>
              <a:rPr lang="en-GB" dirty="0">
                <a:solidFill>
                  <a:srgbClr val="388CDA"/>
                </a:solidFill>
                <a:latin typeface="Arial" charset="0"/>
                <a:ea typeface="Arial" charset="0"/>
                <a:cs typeface="Arial" charset="0"/>
              </a:rPr>
              <a:t>Therefore, </a:t>
            </a:r>
            <a:r>
              <a:rPr lang="en-GB" b="1" dirty="0">
                <a:solidFill>
                  <a:srgbClr val="388CDA"/>
                </a:solidFill>
                <a:latin typeface="Arial" charset="0"/>
                <a:ea typeface="Arial" charset="0"/>
                <a:cs typeface="Arial" charset="0"/>
              </a:rPr>
              <a:t>no Year 6 Science SATs Paper in 2019</a:t>
            </a:r>
            <a:r>
              <a:rPr lang="en-GB" dirty="0">
                <a:solidFill>
                  <a:srgbClr val="388CDA"/>
                </a:solidFill>
                <a:latin typeface="Arial" charset="0"/>
                <a:ea typeface="Arial" charset="0"/>
                <a:cs typeface="Arial" charset="0"/>
              </a:rPr>
              <a:t>.</a:t>
            </a:r>
            <a:r>
              <a:rPr lang="en-GB" b="1" dirty="0">
                <a:solidFill>
                  <a:srgbClr val="388CDA"/>
                </a:solidFill>
                <a:latin typeface="Arial" charset="0"/>
                <a:ea typeface="Arial" charset="0"/>
                <a:cs typeface="Arial" charset="0"/>
              </a:rPr>
              <a:t> </a:t>
            </a:r>
          </a:p>
          <a:p>
            <a:r>
              <a:rPr lang="en-US" sz="1400" i="1" dirty="0">
                <a:latin typeface="Arial "/>
              </a:rPr>
              <a:t/>
            </a:r>
            <a:br>
              <a:rPr lang="en-US" sz="1400" i="1" dirty="0">
                <a:latin typeface="Arial "/>
              </a:rPr>
            </a:br>
            <a:r>
              <a:rPr lang="en-US" sz="1400" i="1" dirty="0">
                <a:latin typeface="Arial "/>
              </a:rPr>
              <a:t>*The key stage 2 tests will be taken on set dates unless your child is absent, in which case they may be able to take them up to 5 school days afterwards. </a:t>
            </a:r>
            <a:endParaRPr lang="en-GB" sz="1400" b="1" i="1" dirty="0">
              <a:solidFill>
                <a:srgbClr val="388CDA"/>
              </a:solidFill>
              <a:latin typeface="Arial "/>
              <a:ea typeface="Arial" charset="0"/>
              <a:cs typeface="Arial" charset="0"/>
            </a:endParaRPr>
          </a:p>
        </p:txBody>
      </p:sp>
    </p:spTree>
    <p:extLst>
      <p:ext uri="{BB962C8B-B14F-4D97-AF65-F5344CB8AC3E}">
        <p14:creationId xmlns:p14="http://schemas.microsoft.com/office/powerpoint/2010/main" val="115364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69844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Papers 2 &amp; 3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Paper 2 requires children to demonstrate their mathematical knowledge and skills, as well as their ability to solve problems and their mathematical reasoning.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Questions focus on the following Mathematical topic areas: </a:t>
            </a:r>
            <a:br>
              <a:rPr lang="en-US" dirty="0">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Number and place value– including Roman Numerals;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Addition, subtraction, multiplication and division (calculations);</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Geometry – properties of shapes;</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Geometry – position and direction;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Statistics; </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Measurement – including length, perimeter, mass (weight), volume, time and money;</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Algebra;</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Ratio and proportion;</a:t>
            </a:r>
            <a:br>
              <a:rPr lang="en-US" sz="1600" dirty="0">
                <a:solidFill>
                  <a:srgbClr val="388CDA"/>
                </a:solidFill>
                <a:latin typeface="Arial" panose="020B0604020202020204" pitchFamily="34" charset="0"/>
                <a:cs typeface="Arial" panose="020B0604020202020204" pitchFamily="34" charset="0"/>
              </a:rPr>
            </a:br>
            <a:r>
              <a:rPr lang="en-US" sz="1600" dirty="0">
                <a:solidFill>
                  <a:srgbClr val="388CDA"/>
                </a:solidFill>
                <a:latin typeface="Arial" panose="020B0604020202020204" pitchFamily="34" charset="0"/>
                <a:cs typeface="Arial" panose="020B0604020202020204" pitchFamily="34" charset="0"/>
              </a:rPr>
              <a:t>- Fractions, decimals and percentages.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questions get harder throughout the paper. </a:t>
            </a:r>
          </a:p>
          <a:p>
            <a:r>
              <a:rPr lang="en-GB" dirty="0">
                <a:latin typeface="Arial" panose="020B0604020202020204" pitchFamily="34" charset="0"/>
                <a:cs typeface="Arial" panose="020B0604020202020204" pitchFamily="34" charset="0"/>
              </a:rPr>
              <a:t>It is not unusual for a child to be unable to complete the entire paper in time. </a:t>
            </a:r>
          </a:p>
        </p:txBody>
      </p:sp>
    </p:spTree>
    <p:extLst>
      <p:ext uri="{BB962C8B-B14F-4D97-AF65-F5344CB8AC3E}">
        <p14:creationId xmlns:p14="http://schemas.microsoft.com/office/powerpoint/2010/main" val="1172851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2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2" name="Picture 1">
            <a:extLst>
              <a:ext uri="{FF2B5EF4-FFF2-40B4-BE49-F238E27FC236}">
                <a16:creationId xmlns:a16="http://schemas.microsoft.com/office/drawing/2014/main" xmlns="" id="{6BD02187-875F-499F-84FB-F51E2C95D9D6}"/>
              </a:ext>
            </a:extLst>
          </p:cNvPr>
          <p:cNvPicPr>
            <a:picLocks noChangeAspect="1"/>
          </p:cNvPicPr>
          <p:nvPr/>
        </p:nvPicPr>
        <p:blipFill>
          <a:blip r:embed="rId2"/>
          <a:stretch>
            <a:fillRect/>
          </a:stretch>
        </p:blipFill>
        <p:spPr>
          <a:xfrm>
            <a:off x="2144833" y="2550029"/>
            <a:ext cx="4854333" cy="379844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56945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14701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Maths Paper 2 (Reasoning)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Maths Paper 2 (Reasoning) will take place on </a:t>
            </a:r>
            <a:r>
              <a:rPr lang="en-US" b="1" dirty="0">
                <a:latin typeface="Arial" panose="020B0604020202020204" pitchFamily="34" charset="0"/>
                <a:cs typeface="Arial" panose="020B0604020202020204" pitchFamily="34" charset="0"/>
              </a:rPr>
              <a:t>Wednesday 15th May 2019</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Maths Paper 3 (Reasoning) is scheduled for </a:t>
            </a:r>
            <a:r>
              <a:rPr lang="en-US" b="1" dirty="0">
                <a:latin typeface="Arial" panose="020B0604020202020204" pitchFamily="34" charset="0"/>
                <a:cs typeface="Arial" panose="020B0604020202020204" pitchFamily="34" charset="0"/>
              </a:rPr>
              <a:t>Thursday 16th May 2019.</a:t>
            </a:r>
          </a:p>
          <a:p>
            <a:r>
              <a:rPr lang="en-US" dirty="0">
                <a:latin typeface="Arial" panose="020B0604020202020204" pitchFamily="34" charset="0"/>
                <a:cs typeface="Arial" panose="020B0604020202020204" pitchFamily="34" charset="0"/>
              </a:rPr>
              <a:t>Both have standard timings of </a:t>
            </a:r>
            <a:r>
              <a:rPr lang="en-US" b="1" dirty="0">
                <a:latin typeface="Arial" panose="020B0604020202020204" pitchFamily="34" charset="0"/>
                <a:cs typeface="Arial" panose="020B0604020202020204" pitchFamily="34" charset="0"/>
              </a:rPr>
              <a:t>40 minutes</a:t>
            </a:r>
            <a:r>
              <a:rPr lang="en-US" dirty="0">
                <a:latin typeface="Arial" panose="020B0604020202020204" pitchFamily="34" charset="0"/>
                <a:cs typeface="Arial" panose="020B0604020202020204" pitchFamily="34" charset="0"/>
              </a:rPr>
              <a:t> and are worth </a:t>
            </a:r>
            <a:r>
              <a:rPr lang="en-US" b="1" dirty="0">
                <a:latin typeface="Arial" panose="020B0604020202020204" pitchFamily="34" charset="0"/>
                <a:cs typeface="Arial" panose="020B0604020202020204" pitchFamily="34" charset="0"/>
              </a:rPr>
              <a:t>35 marks </a:t>
            </a:r>
            <a:r>
              <a:rPr lang="en-US" dirty="0">
                <a:latin typeface="Arial" panose="020B0604020202020204" pitchFamily="34" charset="0"/>
                <a:cs typeface="Arial" panose="020B0604020202020204" pitchFamily="34" charset="0"/>
              </a:rPr>
              <a:t>each. </a:t>
            </a:r>
          </a:p>
          <a:p>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Example questions: </a:t>
            </a:r>
          </a:p>
        </p:txBody>
      </p:sp>
      <p:pic>
        <p:nvPicPr>
          <p:cNvPr id="9" name="Picture 8">
            <a:extLst>
              <a:ext uri="{FF2B5EF4-FFF2-40B4-BE49-F238E27FC236}">
                <a16:creationId xmlns:a16="http://schemas.microsoft.com/office/drawing/2014/main" xmlns="" id="{35714FAC-D083-4D06-AADD-DEDCD083C37A}"/>
              </a:ext>
            </a:extLst>
          </p:cNvPr>
          <p:cNvPicPr>
            <a:picLocks noChangeAspect="1"/>
          </p:cNvPicPr>
          <p:nvPr/>
        </p:nvPicPr>
        <p:blipFill>
          <a:blip r:embed="rId2"/>
          <a:stretch>
            <a:fillRect/>
          </a:stretch>
        </p:blipFill>
        <p:spPr>
          <a:xfrm>
            <a:off x="2144834" y="2550030"/>
            <a:ext cx="4896568" cy="3859160"/>
          </a:xfrm>
          <a:prstGeom prst="rect">
            <a:avLst/>
          </a:prstGeom>
        </p:spPr>
      </p:pic>
    </p:spTree>
    <p:extLst>
      <p:ext uri="{BB962C8B-B14F-4D97-AF65-F5344CB8AC3E}">
        <p14:creationId xmlns:p14="http://schemas.microsoft.com/office/powerpoint/2010/main" val="1570426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486176" y="635246"/>
            <a:ext cx="7467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GB" b="1" u="sng" dirty="0" smtClean="0">
                <a:latin typeface="Arial" panose="020B0604020202020204" pitchFamily="34" charset="0"/>
                <a:cs typeface="Arial" panose="020B0604020202020204" pitchFamily="34" charset="0"/>
              </a:rPr>
              <a:t>What about writing?</a:t>
            </a:r>
            <a:endParaRPr lang="en-GB" b="1" u="sng" dirty="0">
              <a:latin typeface="Arial" panose="020B0604020202020204" pitchFamily="34" charset="0"/>
              <a:cs typeface="Arial" panose="020B0604020202020204" pitchFamily="34" charset="0"/>
            </a:endParaRPr>
          </a:p>
        </p:txBody>
      </p:sp>
      <p:sp>
        <p:nvSpPr>
          <p:cNvPr id="3" name="Content Placeholder 1"/>
          <p:cNvSpPr txBox="1">
            <a:spLocks/>
          </p:cNvSpPr>
          <p:nvPr/>
        </p:nvSpPr>
        <p:spPr>
          <a:xfrm>
            <a:off x="457199" y="1961837"/>
            <a:ext cx="8467859" cy="4873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smtClean="0">
                <a:latin typeface="Arial" panose="020B0604020202020204" pitchFamily="34" charset="0"/>
                <a:cs typeface="Arial" panose="020B0604020202020204" pitchFamily="34" charset="0"/>
              </a:rPr>
              <a:t>There is no formal SATs writing test.</a:t>
            </a:r>
          </a:p>
          <a:p>
            <a:r>
              <a:rPr lang="en-GB" altLang="en-US" sz="2000" dirty="0" smtClean="0">
                <a:latin typeface="Arial" panose="020B0604020202020204" pitchFamily="34" charset="0"/>
                <a:cs typeface="Arial" panose="020B0604020202020204" pitchFamily="34" charset="0"/>
              </a:rPr>
              <a:t>Writing outcomes are given based on the writing the child does in their Literacy book each lesson.</a:t>
            </a:r>
          </a:p>
          <a:p>
            <a:r>
              <a:rPr lang="en-GB" altLang="en-US" sz="2000" dirty="0" smtClean="0">
                <a:latin typeface="Arial" panose="020B0604020202020204" pitchFamily="34" charset="0"/>
                <a:cs typeface="Arial" panose="020B0604020202020204" pitchFamily="34" charset="0"/>
              </a:rPr>
              <a:t>There is now an increased focus on independent/extended writing.</a:t>
            </a:r>
          </a:p>
          <a:p>
            <a:r>
              <a:rPr lang="en-GB" altLang="en-US" sz="2000" dirty="0" smtClean="0">
                <a:latin typeface="Arial" panose="020B0604020202020204" pitchFamily="34" charset="0"/>
                <a:cs typeface="Arial" panose="020B0604020202020204" pitchFamily="34" charset="0"/>
              </a:rPr>
              <a:t>Working towards 2 pages of independent writing for each task.</a:t>
            </a:r>
          </a:p>
          <a:p>
            <a:r>
              <a:rPr lang="en-GB" altLang="en-US" sz="2000" dirty="0">
                <a:latin typeface="Arial" panose="020B0604020202020204" pitchFamily="34" charset="0"/>
                <a:cs typeface="Arial" panose="020B0604020202020204" pitchFamily="34" charset="0"/>
              </a:rPr>
              <a:t>‘Interim teacher assessment framework’ shows what the children must be doing in all writing to achieve “Working at expected standard.”</a:t>
            </a:r>
          </a:p>
          <a:p>
            <a:r>
              <a:rPr lang="en-GB" altLang="en-US" sz="2000" dirty="0">
                <a:latin typeface="Arial" panose="020B0604020202020204" pitchFamily="34" charset="0"/>
                <a:cs typeface="Arial" panose="020B0604020202020204" pitchFamily="34" charset="0"/>
              </a:rPr>
              <a:t>Spelling is a greater priority this year than ever and now has a significant influence on the children’s writing result.</a:t>
            </a:r>
          </a:p>
          <a:p>
            <a:r>
              <a:rPr lang="en-GB" altLang="en-US" sz="2000" dirty="0" smtClean="0">
                <a:latin typeface="Arial" panose="020B0604020202020204" pitchFamily="34" charset="0"/>
                <a:cs typeface="Arial" panose="020B0604020202020204" pitchFamily="34" charset="0"/>
              </a:rPr>
              <a:t>Proof </a:t>
            </a:r>
            <a:r>
              <a:rPr lang="en-GB" altLang="en-US" sz="2000" dirty="0">
                <a:latin typeface="Arial" panose="020B0604020202020204" pitchFamily="34" charset="0"/>
                <a:cs typeface="Arial" panose="020B0604020202020204" pitchFamily="34" charset="0"/>
              </a:rPr>
              <a:t>reading/editing are more important than ever.</a:t>
            </a:r>
          </a:p>
          <a:p>
            <a:r>
              <a:rPr lang="en-GB" altLang="en-US" sz="2000" dirty="0">
                <a:latin typeface="Arial" panose="020B0604020202020204" pitchFamily="34" charset="0"/>
                <a:cs typeface="Arial" panose="020B0604020202020204" pitchFamily="34" charset="0"/>
              </a:rPr>
              <a:t>Writing assessment data to be submitted in June.</a:t>
            </a:r>
          </a:p>
          <a:p>
            <a:endParaRPr lang="en-GB" altLang="en-US" dirty="0" smtClean="0"/>
          </a:p>
        </p:txBody>
      </p:sp>
    </p:spTree>
    <p:extLst>
      <p:ext uri="{BB962C8B-B14F-4D97-AF65-F5344CB8AC3E}">
        <p14:creationId xmlns:p14="http://schemas.microsoft.com/office/powerpoint/2010/main" val="1556064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634442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can I support my child in preparing for their SATs? </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86896" cy="486287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Firstly, a positive attitude goes a long way – so as much encouragement and support as possible (but we don’t need to tell you that)!</a:t>
            </a:r>
          </a:p>
          <a:p>
            <a:endParaRPr lang="en-GB" dirty="0">
              <a:latin typeface="Arial" panose="020B0604020202020204" pitchFamily="34" charset="0"/>
              <a:cs typeface="Arial" panose="020B0604020202020204" pitchFamily="34" charset="0"/>
            </a:endParaRPr>
          </a:p>
          <a:p>
            <a:pPr>
              <a:spcAft>
                <a:spcPts val="600"/>
              </a:spcAft>
            </a:pPr>
            <a:r>
              <a:rPr lang="en-GB" dirty="0">
                <a:latin typeface="Arial" panose="020B0604020202020204" pitchFamily="34" charset="0"/>
                <a:cs typeface="Arial" panose="020B0604020202020204" pitchFamily="34" charset="0"/>
              </a:rPr>
              <a:t>Some further tips:</a:t>
            </a:r>
          </a:p>
          <a:p>
            <a:pPr>
              <a:spcAft>
                <a:spcPts val="600"/>
              </a:spcAft>
            </a:pPr>
            <a:r>
              <a:rPr lang="en-US" sz="1600" dirty="0" smtClean="0">
                <a:solidFill>
                  <a:srgbClr val="388CDA"/>
                </a:solidFill>
                <a:latin typeface="Arial" panose="020B0604020202020204" pitchFamily="34" charset="0"/>
                <a:cs typeface="Arial" panose="020B0604020202020204" pitchFamily="34" charset="0"/>
              </a:rPr>
              <a:t>• </a:t>
            </a:r>
            <a:r>
              <a:rPr lang="en-US" sz="1600" dirty="0">
                <a:solidFill>
                  <a:srgbClr val="388CDA"/>
                </a:solidFill>
                <a:latin typeface="Arial" panose="020B0604020202020204" pitchFamily="34" charset="0"/>
                <a:cs typeface="Arial" panose="020B0604020202020204" pitchFamily="34" charset="0"/>
              </a:rPr>
              <a:t>Direct any questions or concerns you have about SATs to your child’s teacher, rather than worry your child with them; </a:t>
            </a:r>
          </a:p>
          <a:p>
            <a:pPr>
              <a:spcAft>
                <a:spcPts val="600"/>
              </a:spcAft>
            </a:pPr>
            <a:r>
              <a:rPr lang="en-US" sz="1600" dirty="0" smtClean="0">
                <a:solidFill>
                  <a:srgbClr val="388CDA"/>
                </a:solidFill>
                <a:latin typeface="Arial" panose="020B0604020202020204" pitchFamily="34" charset="0"/>
                <a:cs typeface="Arial" panose="020B0604020202020204" pitchFamily="34" charset="0"/>
              </a:rPr>
              <a:t>• </a:t>
            </a:r>
            <a:r>
              <a:rPr lang="en-US" sz="1600" dirty="0">
                <a:solidFill>
                  <a:srgbClr val="388CDA"/>
                </a:solidFill>
                <a:latin typeface="Arial" panose="020B0604020202020204" pitchFamily="34" charset="0"/>
                <a:cs typeface="Arial" panose="020B0604020202020204" pitchFamily="34" charset="0"/>
              </a:rPr>
              <a:t>Try to provide a quiet corner of the house for homework and study, that’s as free from distractions as possible;</a:t>
            </a:r>
          </a:p>
          <a:p>
            <a:pPr>
              <a:spcAft>
                <a:spcPts val="600"/>
              </a:spcAft>
            </a:pPr>
            <a:r>
              <a:rPr lang="en-US" sz="1600" dirty="0">
                <a:solidFill>
                  <a:srgbClr val="388CDA"/>
                </a:solidFill>
                <a:latin typeface="Arial" panose="020B0604020202020204" pitchFamily="34" charset="0"/>
                <a:cs typeface="Arial" panose="020B0604020202020204" pitchFamily="34" charset="0"/>
              </a:rPr>
              <a:t> • Encourage your child to talk to their teacher or another adult they trust if they express persisting anxieties about SATs. Remember that a small amount of anxiety is normal and not harmful; </a:t>
            </a:r>
          </a:p>
          <a:p>
            <a:pPr>
              <a:spcAft>
                <a:spcPts val="600"/>
              </a:spcAft>
            </a:pPr>
            <a:r>
              <a:rPr lang="en-US" sz="1600" dirty="0" smtClean="0">
                <a:solidFill>
                  <a:srgbClr val="388CDA"/>
                </a:solidFill>
                <a:latin typeface="Arial" panose="020B0604020202020204" pitchFamily="34" charset="0"/>
                <a:cs typeface="Arial" panose="020B0604020202020204" pitchFamily="34" charset="0"/>
              </a:rPr>
              <a:t>• </a:t>
            </a:r>
            <a:r>
              <a:rPr lang="en-US" sz="1600" dirty="0">
                <a:solidFill>
                  <a:srgbClr val="388CDA"/>
                </a:solidFill>
                <a:latin typeface="Arial" panose="020B0604020202020204" pitchFamily="34" charset="0"/>
                <a:cs typeface="Arial" panose="020B0604020202020204" pitchFamily="34" charset="0"/>
              </a:rPr>
              <a:t>Plan something nice and fun for the weekends before and after SATs – this will help your child start the week well and also give them something to look forward to; </a:t>
            </a:r>
            <a:endParaRPr lang="en-US" sz="1600" dirty="0" smtClean="0">
              <a:solidFill>
                <a:srgbClr val="388CDA"/>
              </a:solidFill>
              <a:latin typeface="Arial" panose="020B0604020202020204" pitchFamily="34" charset="0"/>
              <a:cs typeface="Arial" panose="020B0604020202020204" pitchFamily="34" charset="0"/>
            </a:endParaRPr>
          </a:p>
          <a:p>
            <a:pPr>
              <a:spcAft>
                <a:spcPts val="600"/>
              </a:spcAft>
            </a:pPr>
            <a:r>
              <a:rPr lang="en-US" sz="1600" dirty="0">
                <a:solidFill>
                  <a:srgbClr val="388CDA"/>
                </a:solidFill>
                <a:latin typeface="Arial" panose="020B0604020202020204" pitchFamily="34" charset="0"/>
                <a:cs typeface="Arial" panose="020B0604020202020204" pitchFamily="34" charset="0"/>
              </a:rPr>
              <a:t>• </a:t>
            </a:r>
            <a:r>
              <a:rPr lang="en-US" sz="1600" b="1" dirty="0">
                <a:solidFill>
                  <a:srgbClr val="388CDA"/>
                </a:solidFill>
                <a:latin typeface="Arial" panose="020B0604020202020204" pitchFamily="34" charset="0"/>
                <a:cs typeface="Arial" panose="020B0604020202020204" pitchFamily="34" charset="0"/>
              </a:rPr>
              <a:t>Keep it light </a:t>
            </a:r>
            <a:r>
              <a:rPr lang="en-US" sz="1600" dirty="0">
                <a:solidFill>
                  <a:srgbClr val="388CDA"/>
                </a:solidFill>
                <a:latin typeface="Arial" panose="020B0604020202020204" pitchFamily="34" charset="0"/>
                <a:cs typeface="Arial" panose="020B0604020202020204" pitchFamily="34" charset="0"/>
              </a:rPr>
              <a:t>– practice key skills like </a:t>
            </a:r>
            <a:r>
              <a:rPr lang="en-US" sz="1600" b="1" dirty="0">
                <a:solidFill>
                  <a:srgbClr val="388CDA"/>
                </a:solidFill>
                <a:latin typeface="Arial" panose="020B0604020202020204" pitchFamily="34" charset="0"/>
                <a:cs typeface="Arial" panose="020B0604020202020204" pitchFamily="34" charset="0"/>
              </a:rPr>
              <a:t>times tables </a:t>
            </a:r>
            <a:r>
              <a:rPr lang="en-US" sz="1600" dirty="0">
                <a:solidFill>
                  <a:srgbClr val="388CDA"/>
                </a:solidFill>
                <a:latin typeface="Arial" panose="020B0604020202020204" pitchFamily="34" charset="0"/>
                <a:cs typeface="Arial" panose="020B0604020202020204" pitchFamily="34" charset="0"/>
              </a:rPr>
              <a:t>and </a:t>
            </a:r>
            <a:r>
              <a:rPr lang="en-US" sz="1600" b="1" dirty="0">
                <a:solidFill>
                  <a:srgbClr val="388CDA"/>
                </a:solidFill>
                <a:latin typeface="Arial" panose="020B0604020202020204" pitchFamily="34" charset="0"/>
                <a:cs typeface="Arial" panose="020B0604020202020204" pitchFamily="34" charset="0"/>
              </a:rPr>
              <a:t>practice mental </a:t>
            </a:r>
            <a:r>
              <a:rPr lang="en-US" sz="1600" b="1" dirty="0" err="1">
                <a:solidFill>
                  <a:srgbClr val="388CDA"/>
                </a:solidFill>
                <a:latin typeface="Arial" panose="020B0604020202020204" pitchFamily="34" charset="0"/>
                <a:cs typeface="Arial" panose="020B0604020202020204" pitchFamily="34" charset="0"/>
              </a:rPr>
              <a:t>maths</a:t>
            </a:r>
            <a:r>
              <a:rPr lang="en-US" sz="1600" b="1" dirty="0">
                <a:solidFill>
                  <a:srgbClr val="388CDA"/>
                </a:solidFill>
                <a:latin typeface="Arial" panose="020B0604020202020204" pitchFamily="34" charset="0"/>
                <a:cs typeface="Arial" panose="020B0604020202020204" pitchFamily="34" charset="0"/>
              </a:rPr>
              <a:t> in real world scenarios</a:t>
            </a:r>
            <a:r>
              <a:rPr lang="en-US" sz="1600" dirty="0">
                <a:solidFill>
                  <a:srgbClr val="388CDA"/>
                </a:solidFill>
                <a:latin typeface="Arial" panose="020B0604020202020204" pitchFamily="34" charset="0"/>
                <a:cs typeface="Arial" panose="020B0604020202020204" pitchFamily="34" charset="0"/>
              </a:rPr>
              <a:t>, like adding up prices in the shops, working out discount deals, and asking questions like, </a:t>
            </a:r>
            <a:r>
              <a:rPr lang="en-US" sz="1600" i="1" dirty="0">
                <a:solidFill>
                  <a:srgbClr val="388CDA"/>
                </a:solidFill>
                <a:latin typeface="Arial" panose="020B0604020202020204" pitchFamily="34" charset="0"/>
                <a:cs typeface="Arial" panose="020B0604020202020204" pitchFamily="34" charset="0"/>
              </a:rPr>
              <a:t>“If there are 1,300 grams of flour in this pack, what is that in kilograms?” </a:t>
            </a:r>
          </a:p>
          <a:p>
            <a:pPr>
              <a:spcAft>
                <a:spcPts val="600"/>
              </a:spcAft>
            </a:pPr>
            <a:endParaRPr lang="en-US" sz="1600" dirty="0">
              <a:solidFill>
                <a:srgbClr val="388C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8196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C05C8AC-D2C7-4ABB-8FA8-7049613918CB}"/>
              </a:ext>
            </a:extLst>
          </p:cNvPr>
          <p:cNvSpPr txBox="1"/>
          <p:nvPr/>
        </p:nvSpPr>
        <p:spPr>
          <a:xfrm>
            <a:off x="255181" y="650204"/>
            <a:ext cx="5583644" cy="369332"/>
          </a:xfrm>
          <a:prstGeom prst="rect">
            <a:avLst/>
          </a:prstGeom>
          <a:noFill/>
        </p:spPr>
        <p:txBody>
          <a:bodyPr wrap="none" rtlCol="0">
            <a:spAutoFit/>
          </a:bodyPr>
          <a:lstStyle/>
          <a:p>
            <a:r>
              <a:rPr lang="en-GB" b="1" u="sng" dirty="0" smtClean="0">
                <a:latin typeface="Arial" panose="020B0604020202020204" pitchFamily="34" charset="0"/>
                <a:cs typeface="Arial" panose="020B0604020202020204" pitchFamily="34" charset="0"/>
              </a:rPr>
              <a:t>Specific information for SATs </a:t>
            </a:r>
            <a:r>
              <a:rPr lang="en-GB" b="1" u="sng" dirty="0" smtClean="0">
                <a:latin typeface="Arial" panose="020B0604020202020204" pitchFamily="34" charset="0"/>
                <a:cs typeface="Arial" panose="020B0604020202020204" pitchFamily="34" charset="0"/>
              </a:rPr>
              <a:t>Week at Dane Bank</a:t>
            </a:r>
            <a:endParaRPr lang="en-GB" u="sng"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xmlns="" id="{C5A22397-22CB-48B1-9847-DF279AAA275F}"/>
              </a:ext>
            </a:extLst>
          </p:cNvPr>
          <p:cNvSpPr txBox="1"/>
          <p:nvPr/>
        </p:nvSpPr>
        <p:spPr>
          <a:xfrm>
            <a:off x="344453" y="1072701"/>
            <a:ext cx="8586896" cy="5155257"/>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Children will be invited in for breakfast during SATs week (Monday-Thursday)</a:t>
            </a:r>
            <a:endParaRPr lang="en-GB" dirty="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Children can arrive at school at 8.00am for breakfast in class. (Toast/drinks)</a:t>
            </a:r>
          </a:p>
          <a:p>
            <a:pPr marL="285750"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It’s a good opportunity to make sure the children are calm/ready and have everything they need for the day – plus they can ask any last minute questions they have about the test.</a:t>
            </a:r>
          </a:p>
          <a:p>
            <a:pPr marL="285750"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Children then get a fresh air break after breakfast before starting their test.</a:t>
            </a:r>
          </a:p>
          <a:p>
            <a:pPr marL="285750"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If children can’t make it early for breakfast, it is essential they are here for 8.55am. If they arrive late, they may not be able to sit the test. They cannot join in late if testing has started. </a:t>
            </a:r>
          </a:p>
          <a:p>
            <a:pPr marL="285750" indent="-285750">
              <a:spcBef>
                <a:spcPts val="600"/>
              </a:spcBef>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The </a:t>
            </a:r>
            <a:r>
              <a:rPr lang="en-GB" altLang="en-US" dirty="0">
                <a:latin typeface="Arial" panose="020B0604020202020204" pitchFamily="34" charset="0"/>
                <a:cs typeface="Arial" panose="020B0604020202020204" pitchFamily="34" charset="0"/>
              </a:rPr>
              <a:t>test will start at approximately 9.00am and all tests last between 30-60 minutes depending on which is being taken. </a:t>
            </a:r>
            <a:endParaRPr lang="en-GB" altLang="en-US" dirty="0" smtClean="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GB" altLang="en-US" dirty="0" smtClean="0">
                <a:latin typeface="Arial" panose="020B0604020202020204" pitchFamily="34" charset="0"/>
                <a:cs typeface="Arial" panose="020B0604020202020204" pitchFamily="34" charset="0"/>
              </a:rPr>
              <a:t>The </a:t>
            </a:r>
            <a:r>
              <a:rPr lang="en-GB" altLang="en-US" dirty="0">
                <a:latin typeface="Arial" panose="020B0604020202020204" pitchFamily="34" charset="0"/>
                <a:cs typeface="Arial" panose="020B0604020202020204" pitchFamily="34" charset="0"/>
              </a:rPr>
              <a:t>tests will be taken in the classroom, in an environment that is familiar to the children and that they are confident to work in. Some children may work in a different room, in a smaller group if it may help them to have additional </a:t>
            </a:r>
            <a:r>
              <a:rPr lang="en-GB" altLang="en-US" dirty="0" smtClean="0">
                <a:latin typeface="Arial" panose="020B0604020202020204" pitchFamily="34" charset="0"/>
                <a:cs typeface="Arial" panose="020B0604020202020204" pitchFamily="34" charset="0"/>
              </a:rPr>
              <a:t>support.</a:t>
            </a:r>
          </a:p>
          <a:p>
            <a:pPr marL="285750" indent="-285750">
              <a:spcBef>
                <a:spcPts val="600"/>
              </a:spcBef>
              <a:buFont typeface="Arial" panose="020B0604020202020204" pitchFamily="34" charset="0"/>
              <a:buChar char="•"/>
            </a:pPr>
            <a:endParaRPr lang="en-GB" sz="1900" dirty="0" smtClean="0">
              <a:latin typeface="Arial" panose="020B0604020202020204" pitchFamily="34" charset="0"/>
              <a:cs typeface="Arial" panose="020B0604020202020204" pitchFamily="34" charset="0"/>
            </a:endParaRPr>
          </a:p>
          <a:p>
            <a:pPr>
              <a:spcBef>
                <a:spcPts val="600"/>
              </a:spcBef>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47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820594"/>
            <a:ext cx="8487177" cy="1908215"/>
          </a:xfrm>
          <a:prstGeom prst="rect">
            <a:avLst/>
          </a:prstGeom>
        </p:spPr>
        <p:txBody>
          <a:bodyPr wrap="square">
            <a:spAutoFit/>
          </a:bodyPr>
          <a:lstStyle/>
          <a:p>
            <a:pPr marL="285750" indent="-285750">
              <a:spcBef>
                <a:spcPts val="600"/>
              </a:spcBef>
              <a:buFont typeface="Arial" panose="020B0604020202020204" pitchFamily="34" charset="0"/>
              <a:buChar char="•"/>
            </a:pPr>
            <a:r>
              <a:rPr lang="en-GB" altLang="en-US" dirty="0">
                <a:latin typeface="Arial" panose="020B0604020202020204" pitchFamily="34" charset="0"/>
                <a:cs typeface="Arial" panose="020B0604020202020204" pitchFamily="34" charset="0"/>
              </a:rPr>
              <a:t>After the tests have finished the children will have a break time and the rest of the school day will continue as normal</a:t>
            </a:r>
            <a:r>
              <a:rPr lang="en-GB" altLang="en-US" dirty="0" smtClean="0">
                <a:latin typeface="Arial" panose="020B0604020202020204" pitchFamily="34" charset="0"/>
                <a:cs typeface="Arial" panose="020B0604020202020204" pitchFamily="34" charset="0"/>
              </a:rPr>
              <a:t>.</a:t>
            </a:r>
            <a:endParaRPr lang="en-GB" dirty="0" smtClean="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GB" dirty="0" smtClean="0">
                <a:latin typeface="Arial" panose="020B0604020202020204" pitchFamily="34" charset="0"/>
                <a:cs typeface="Arial" panose="020B0604020202020204" pitchFamily="34" charset="0"/>
              </a:rPr>
              <a:t>If </a:t>
            </a:r>
            <a:r>
              <a:rPr lang="en-GB" dirty="0">
                <a:latin typeface="Arial" panose="020B0604020202020204" pitchFamily="34" charset="0"/>
                <a:cs typeface="Arial" panose="020B0604020202020204" pitchFamily="34" charset="0"/>
              </a:rPr>
              <a:t>a child is absent on a test day, they will miss their test. It can not be sat the following day.</a:t>
            </a:r>
          </a:p>
          <a:p>
            <a:pPr marL="285750" indent="-285750">
              <a:spcBef>
                <a:spcPts val="600"/>
              </a:spcBef>
              <a:buFont typeface="Arial" panose="020B0604020202020204" pitchFamily="34" charset="0"/>
              <a:buChar char="•"/>
            </a:pPr>
            <a:r>
              <a:rPr lang="en-GB" dirty="0">
                <a:latin typeface="Arial" panose="020B0604020202020204" pitchFamily="34" charset="0"/>
                <a:cs typeface="Arial" panose="020B0604020202020204" pitchFamily="34" charset="0"/>
              </a:rPr>
              <a:t>On the Friday, the children can wear non-uniform and will have a fun, off-timetable day to relax, enjoy and celebrate how hard they have worked.</a:t>
            </a:r>
          </a:p>
        </p:txBody>
      </p:sp>
    </p:spTree>
    <p:extLst>
      <p:ext uri="{BB962C8B-B14F-4D97-AF65-F5344CB8AC3E}">
        <p14:creationId xmlns:p14="http://schemas.microsoft.com/office/powerpoint/2010/main" val="396688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465165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When and how are the SATs carried out?</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4801314"/>
          </a:xfrm>
          <a:prstGeom prst="rect">
            <a:avLst/>
          </a:prstGeom>
          <a:noFill/>
        </p:spPr>
        <p:txBody>
          <a:bodyPr wrap="square" rtlCol="0">
            <a:spAutoFit/>
          </a:bodyPr>
          <a:lstStyle/>
          <a:p>
            <a:pPr marL="342900" indent="-342900">
              <a:buFont typeface="Arial" charset="0"/>
              <a:buChar char="•"/>
            </a:pPr>
            <a:r>
              <a:rPr lang="en-US" dirty="0">
                <a:latin typeface="Arial" charset="0"/>
                <a:ea typeface="Arial" charset="0"/>
                <a:cs typeface="Arial" charset="0"/>
              </a:rPr>
              <a:t>The tests will take place during normal school hours, under exam conditions;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Children are not allowed to talk to each other from the moment the assessments are handed out until they are collected after the test has ended;</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Afterwards, the completed papers are sent away to be marked externally;</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children’s results are sent back to school at some point in July;</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standard timings of tests differ but last no more than 60 minutes:</a:t>
            </a:r>
            <a:br>
              <a:rPr lang="en-US" dirty="0">
                <a:latin typeface="Arial" charset="0"/>
                <a:ea typeface="Arial" charset="0"/>
                <a:cs typeface="Arial" charset="0"/>
              </a:rPr>
            </a:br>
            <a:r>
              <a:rPr lang="en-US" dirty="0">
                <a:solidFill>
                  <a:srgbClr val="388CDA"/>
                </a:solidFill>
                <a:latin typeface="Arial" charset="0"/>
                <a:ea typeface="Arial" charset="0"/>
                <a:cs typeface="Arial" charset="0"/>
              </a:rPr>
              <a:t>- </a:t>
            </a:r>
            <a:r>
              <a:rPr lang="en-GB" dirty="0">
                <a:solidFill>
                  <a:srgbClr val="388CDA"/>
                </a:solidFill>
                <a:latin typeface="Arial" charset="0"/>
                <a:ea typeface="Arial" charset="0"/>
                <a:cs typeface="Arial" charset="0"/>
              </a:rPr>
              <a:t>Grammar, Punctuation and Spelling </a:t>
            </a:r>
            <a:r>
              <a:rPr lang="en-US" dirty="0">
                <a:solidFill>
                  <a:srgbClr val="388CDA"/>
                </a:solidFill>
                <a:latin typeface="Arial" charset="0"/>
                <a:ea typeface="Arial" charset="0"/>
                <a:cs typeface="Arial" charset="0"/>
              </a:rPr>
              <a:t>(Paper 1) – 45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a:t>
            </a:r>
            <a:r>
              <a:rPr lang="en-GB" dirty="0">
                <a:solidFill>
                  <a:srgbClr val="388CDA"/>
                </a:solidFill>
                <a:latin typeface="Arial" charset="0"/>
                <a:ea typeface="Arial" charset="0"/>
                <a:cs typeface="Arial" charset="0"/>
              </a:rPr>
              <a:t>Grammar, Punctuation and Spelling </a:t>
            </a:r>
            <a:r>
              <a:rPr lang="en-US" dirty="0">
                <a:solidFill>
                  <a:srgbClr val="388CDA"/>
                </a:solidFill>
                <a:latin typeface="Arial" charset="0"/>
                <a:ea typeface="Arial" charset="0"/>
                <a:cs typeface="Arial" charset="0"/>
              </a:rPr>
              <a:t>(Paper 2) – 15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Reading – 60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1 (Arithmetic) – 30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2 (Reasoning) – 40 minutes;</a:t>
            </a:r>
            <a:br>
              <a:rPr lang="en-US" dirty="0">
                <a:solidFill>
                  <a:srgbClr val="388CDA"/>
                </a:solidFill>
                <a:latin typeface="Arial" charset="0"/>
                <a:ea typeface="Arial" charset="0"/>
                <a:cs typeface="Arial" charset="0"/>
              </a:rPr>
            </a:br>
            <a:r>
              <a:rPr lang="en-US" dirty="0">
                <a:solidFill>
                  <a:srgbClr val="388CDA"/>
                </a:solidFill>
                <a:latin typeface="Arial" charset="0"/>
                <a:ea typeface="Arial" charset="0"/>
                <a:cs typeface="Arial" charset="0"/>
              </a:rPr>
              <a:t>- Maths Paper 3 (Reasoning) – 40 minutes.</a:t>
            </a:r>
          </a:p>
          <a:p>
            <a:pPr marL="342900" indent="-342900">
              <a:buFont typeface="Arial" charset="0"/>
              <a:buChar char="•"/>
            </a:pPr>
            <a:endParaRPr lang="en-US" dirty="0">
              <a:latin typeface="Arial" charset="0"/>
              <a:ea typeface="Arial" charset="0"/>
              <a:cs typeface="Arial" charset="0"/>
            </a:endParaRPr>
          </a:p>
        </p:txBody>
      </p:sp>
    </p:spTree>
    <p:extLst>
      <p:ext uri="{BB962C8B-B14F-4D97-AF65-F5344CB8AC3E}">
        <p14:creationId xmlns:p14="http://schemas.microsoft.com/office/powerpoint/2010/main" val="149019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715504"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Specific arrangements for SATs: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4801314"/>
          </a:xfrm>
          <a:prstGeom prst="rect">
            <a:avLst/>
          </a:prstGeom>
          <a:noFill/>
        </p:spPr>
        <p:txBody>
          <a:bodyPr wrap="square" rtlCol="0">
            <a:spAutoFit/>
          </a:bodyPr>
          <a:lstStyle/>
          <a:p>
            <a:r>
              <a:rPr lang="en-US" dirty="0">
                <a:latin typeface="Arial" charset="0"/>
                <a:ea typeface="Arial" charset="0"/>
                <a:cs typeface="Arial" charset="0"/>
              </a:rPr>
              <a:t>Children with additional needs, who have similar provision in their day-to-day learning at school, may be allotted specific arrangements, including:</a:t>
            </a:r>
          </a:p>
          <a:p>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Additional (extra) time;</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Tests being opened early to be modified;</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An adult to read for them;</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An adult to scribe (write) for them;</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Written or spoken translations of the mathematics reasoning papers;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use of prompts or rest breaks;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Arrangements for children who are ill or injured at the time of the tests.</a:t>
            </a:r>
            <a:endParaRPr lang="en-US" sz="1400" dirty="0">
              <a:latin typeface="Arial" charset="0"/>
              <a:ea typeface="Arial" charset="0"/>
              <a:cs typeface="Arial" charset="0"/>
            </a:endParaRPr>
          </a:p>
          <a:p>
            <a:endParaRPr lang="en-US" dirty="0">
              <a:latin typeface="Arial" charset="0"/>
              <a:ea typeface="Arial" charset="0"/>
              <a:cs typeface="Arial" charset="0"/>
            </a:endParaRPr>
          </a:p>
        </p:txBody>
      </p:sp>
      <p:sp>
        <p:nvSpPr>
          <p:cNvPr id="3" name="Rectangle 2">
            <a:extLst>
              <a:ext uri="{FF2B5EF4-FFF2-40B4-BE49-F238E27FC236}">
                <a16:creationId xmlns:a16="http://schemas.microsoft.com/office/drawing/2014/main" xmlns="" id="{155526EB-0A93-4161-8099-4C6644F68012}"/>
              </a:ext>
            </a:extLst>
          </p:cNvPr>
          <p:cNvSpPr/>
          <p:nvPr/>
        </p:nvSpPr>
        <p:spPr>
          <a:xfrm>
            <a:off x="344453" y="5651234"/>
            <a:ext cx="8544366" cy="738664"/>
          </a:xfrm>
          <a:prstGeom prst="rect">
            <a:avLst/>
          </a:prstGeom>
        </p:spPr>
        <p:txBody>
          <a:bodyPr wrap="square">
            <a:spAutoFit/>
          </a:bodyPr>
          <a:lstStyle/>
          <a:p>
            <a:pPr lvl="0" algn="just"/>
            <a:r>
              <a:rPr lang="en-US" sz="1400" i="1" dirty="0">
                <a:solidFill>
                  <a:prstClr val="black"/>
                </a:solidFill>
                <a:latin typeface="Arial "/>
              </a:rPr>
              <a:t>*Pupils with an EHC plan are automatically allowed up to 25% additional time (except for the spelling paper, which is not strictly timed). Pupils who use the modified large print or braille versions of the tests are automatically allowed up to 100% additional time</a:t>
            </a:r>
            <a:endParaRPr lang="en-US" sz="1400" i="1" dirty="0">
              <a:solidFill>
                <a:prstClr val="black"/>
              </a:solidFill>
              <a:latin typeface="Arial "/>
              <a:ea typeface="Arial" charset="0"/>
              <a:cs typeface="Arial" charset="0"/>
            </a:endParaRPr>
          </a:p>
        </p:txBody>
      </p:sp>
    </p:spTree>
    <p:extLst>
      <p:ext uri="{BB962C8B-B14F-4D97-AF65-F5344CB8AC3E}">
        <p14:creationId xmlns:p14="http://schemas.microsoft.com/office/powerpoint/2010/main" val="187441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398057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What sort of results are reported?</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4801314"/>
          </a:xfrm>
          <a:prstGeom prst="rect">
            <a:avLst/>
          </a:prstGeom>
          <a:noFill/>
        </p:spPr>
        <p:txBody>
          <a:bodyPr wrap="square" rtlCol="0">
            <a:spAutoFit/>
          </a:bodyPr>
          <a:lstStyle/>
          <a:p>
            <a:r>
              <a:rPr lang="en-US" dirty="0">
                <a:latin typeface="Arial" charset="0"/>
                <a:ea typeface="Arial" charset="0"/>
                <a:cs typeface="Arial" charset="0"/>
              </a:rPr>
              <a:t>Once marked, the tests will be given the following scores:</a:t>
            </a:r>
          </a:p>
          <a:p>
            <a:pPr marL="285750" indent="-285750">
              <a:buFont typeface="Courier New" panose="02070309020205020404" pitchFamily="49" charset="0"/>
              <a:buChar char="o"/>
            </a:pPr>
            <a:r>
              <a:rPr lang="en-US" dirty="0">
                <a:latin typeface="Arial" charset="0"/>
                <a:ea typeface="Arial" charset="0"/>
                <a:cs typeface="Arial" charset="0"/>
              </a:rPr>
              <a:t>A raw score (the total number of marks achieved for each paper);</a:t>
            </a:r>
          </a:p>
          <a:p>
            <a:pPr marL="285750" indent="-285750">
              <a:buFont typeface="Courier New" panose="02070309020205020404" pitchFamily="49" charset="0"/>
              <a:buChar char="o"/>
            </a:pPr>
            <a:r>
              <a:rPr lang="en-US" dirty="0">
                <a:latin typeface="Arial" charset="0"/>
                <a:ea typeface="Arial" charset="0"/>
                <a:cs typeface="Arial" charset="0"/>
              </a:rPr>
              <a:t>A scaled score (which is explained below);</a:t>
            </a:r>
          </a:p>
          <a:p>
            <a:pPr marL="285750" indent="-285750">
              <a:buFont typeface="Courier New" panose="02070309020205020404" pitchFamily="49" charset="0"/>
              <a:buChar char="o"/>
            </a:pPr>
            <a:r>
              <a:rPr lang="en-US" dirty="0">
                <a:latin typeface="Arial" charset="0"/>
                <a:ea typeface="Arial" charset="0"/>
                <a:cs typeface="Arial" charset="0"/>
              </a:rPr>
              <a:t>A judgement of whether the National Standard has been met. </a:t>
            </a:r>
          </a:p>
          <a:p>
            <a:endParaRPr lang="en-US" dirty="0">
              <a:latin typeface="Arial" charset="0"/>
              <a:ea typeface="Arial" charset="0"/>
              <a:cs typeface="Arial" charset="0"/>
            </a:endParaRPr>
          </a:p>
          <a:p>
            <a:r>
              <a:rPr lang="en-US" dirty="0">
                <a:latin typeface="Arial" charset="0"/>
                <a:ea typeface="Arial" charset="0"/>
                <a:cs typeface="Arial" charset="0"/>
              </a:rPr>
              <a:t>After marking each test, the external markers will convert each raw score into a scaled score to show whether each child is working below, at or above the national standard. </a:t>
            </a:r>
          </a:p>
          <a:p>
            <a:endParaRPr lang="en-US" dirty="0">
              <a:latin typeface="Arial" charset="0"/>
              <a:ea typeface="Arial" charset="0"/>
              <a:cs typeface="Arial" charset="0"/>
            </a:endParaRPr>
          </a:p>
          <a:p>
            <a:r>
              <a:rPr lang="en-US" dirty="0">
                <a:latin typeface="Arial" charset="0"/>
                <a:ea typeface="Arial" charset="0"/>
                <a:cs typeface="Arial" charset="0"/>
              </a:rPr>
              <a:t>When the scaled score is given, it is given in a range from 80 to 120. </a:t>
            </a:r>
          </a:p>
          <a:p>
            <a:r>
              <a:rPr lang="en-US" b="1" dirty="0">
                <a:latin typeface="Arial" charset="0"/>
                <a:ea typeface="Arial" charset="0"/>
                <a:cs typeface="Arial" charset="0"/>
              </a:rPr>
              <a:t>A scaled score of 100 or more is meeting the national standard</a:t>
            </a:r>
            <a:r>
              <a:rPr lang="en-US" dirty="0">
                <a:latin typeface="Arial" charset="0"/>
                <a:ea typeface="Arial" charset="0"/>
                <a:cs typeface="Arial" charset="0"/>
              </a:rPr>
              <a:t>. </a:t>
            </a:r>
          </a:p>
          <a:p>
            <a:endParaRPr lang="en-US" dirty="0">
              <a:latin typeface="Arial" charset="0"/>
              <a:ea typeface="Arial" charset="0"/>
              <a:cs typeface="Arial" charset="0"/>
            </a:endParaRPr>
          </a:p>
          <a:p>
            <a:r>
              <a:rPr lang="en-US" dirty="0">
                <a:latin typeface="Arial" charset="0"/>
                <a:ea typeface="Arial" charset="0"/>
                <a:cs typeface="Arial" charset="0"/>
              </a:rPr>
              <a:t>There are no separate tests for higher achieving pupils; however, </a:t>
            </a:r>
            <a:r>
              <a:rPr lang="en-US" b="1" dirty="0">
                <a:latin typeface="Arial" charset="0"/>
                <a:ea typeface="Arial" charset="0"/>
                <a:cs typeface="Arial" charset="0"/>
              </a:rPr>
              <a:t>a scaled score close to 120 would show that a child is working above the national standard</a:t>
            </a:r>
            <a:r>
              <a:rPr lang="en-US" dirty="0">
                <a:latin typeface="Arial" charset="0"/>
                <a:ea typeface="Arial" charset="0"/>
                <a:cs typeface="Arial" charset="0"/>
              </a:rPr>
              <a:t>.</a:t>
            </a:r>
          </a:p>
          <a:p>
            <a:endParaRPr lang="en-US" dirty="0">
              <a:latin typeface="Arial" charset="0"/>
              <a:ea typeface="Arial" charset="0"/>
              <a:cs typeface="Arial" charset="0"/>
            </a:endParaRPr>
          </a:p>
          <a:p>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158596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417293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341632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is made up of two papers which will take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Paper 1 is the longer paper lasting 45 minutes, </a:t>
            </a:r>
            <a:r>
              <a:rPr lang="en-GB" b="1" dirty="0">
                <a:latin typeface="Arial" panose="020B0604020202020204" pitchFamily="34" charset="0"/>
                <a:cs typeface="Arial" panose="020B0604020202020204" pitchFamily="34" charset="0"/>
              </a:rPr>
              <a:t>children will be tested on grammar, punctuation and spelling generally</a:t>
            </a:r>
            <a:r>
              <a:rPr lang="en-GB"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Paper 2 is a shorter paper lasting 15 minutes, where </a:t>
            </a:r>
            <a:r>
              <a:rPr lang="en-GB" b="1" dirty="0">
                <a:latin typeface="Arial" panose="020B0604020202020204" pitchFamily="34" charset="0"/>
                <a:cs typeface="Arial" panose="020B0604020202020204" pitchFamily="34" charset="0"/>
              </a:rPr>
              <a:t>children will be tested on spelling only</a:t>
            </a:r>
            <a:r>
              <a:rPr lang="en-GB" dirty="0">
                <a:latin typeface="Arial" panose="020B0604020202020204" pitchFamily="34" charset="0"/>
                <a:cs typeface="Arial" panose="020B0604020202020204" pitchFamily="34" charset="0"/>
              </a:rPr>
              <a:t> – they are asked to fill in a blank within a sentence, attempting to spell out the spelling word in context correctly.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spelling test is particularly challenging – weekly spellings are crucial along with the KIRF spellings. (See Year 5/6 spelling list)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52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563231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Grammar, Punctuation and Spelling (Paper 1) is the longer paper lasting 45 minutes, which takes place on </a:t>
            </a:r>
            <a:r>
              <a:rPr lang="en-GB" b="1" dirty="0">
                <a:latin typeface="Arial" panose="020B0604020202020204" pitchFamily="34" charset="0"/>
                <a:cs typeface="Arial" panose="020B0604020202020204" pitchFamily="34" charset="0"/>
              </a:rPr>
              <a:t>Monday 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May 2019</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children will be prepared by their class teacher so they are equipped with a good knowledge of the technical vocabulary needed to identify and describe various aspects of grammar and punctuation marks.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Grammar, Punctuation and Spelling (Paper 1) </a:t>
            </a:r>
            <a:r>
              <a:rPr lang="en-US" dirty="0">
                <a:latin typeface="Arial" panose="020B0604020202020204" pitchFamily="34" charset="0"/>
                <a:cs typeface="Arial" panose="020B0604020202020204" pitchFamily="34" charset="0"/>
              </a:rPr>
              <a:t>focuses on the following areas:  </a:t>
            </a:r>
            <a:br>
              <a:rPr lang="en-US" dirty="0">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Grammatical terms/word classes;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Functions of sentences;</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Combining words, phrases and clauses;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Verb forms, tenses and consistency;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Punctuation; </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Vocabulary;</a:t>
            </a:r>
            <a:br>
              <a:rPr lang="en-US" dirty="0">
                <a:solidFill>
                  <a:srgbClr val="388CDA"/>
                </a:solidFill>
                <a:latin typeface="Arial" panose="020B0604020202020204" pitchFamily="34" charset="0"/>
                <a:cs typeface="Arial" panose="020B0604020202020204" pitchFamily="34" charset="0"/>
              </a:rPr>
            </a:br>
            <a:r>
              <a:rPr lang="en-US" dirty="0">
                <a:solidFill>
                  <a:srgbClr val="388CDA"/>
                </a:solidFill>
                <a:latin typeface="Arial" panose="020B0604020202020204" pitchFamily="34" charset="0"/>
                <a:cs typeface="Arial" panose="020B0604020202020204" pitchFamily="34" charset="0"/>
              </a:rPr>
              <a:t>- Standard English and formality.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Grammar, Punctuation and Spelling (Paper 1) requires </a:t>
            </a:r>
            <a:r>
              <a:rPr lang="en-US" dirty="0">
                <a:latin typeface="Arial" panose="020B0604020202020204" pitchFamily="34" charset="0"/>
                <a:cs typeface="Arial" panose="020B0604020202020204" pitchFamily="34" charset="0"/>
              </a:rPr>
              <a:t>a range of answer types such as circling missing capital letters, multiple choice questions, one-word answers, but </a:t>
            </a:r>
            <a:r>
              <a:rPr lang="en-US" b="1" dirty="0">
                <a:latin typeface="Arial" panose="020B0604020202020204" pitchFamily="34" charset="0"/>
                <a:cs typeface="Arial" panose="020B0604020202020204" pitchFamily="34" charset="0"/>
              </a:rPr>
              <a:t>does not require longer formal answers</a:t>
            </a:r>
            <a:r>
              <a:rPr lang="en-US"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07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5A22397-22CB-48B1-9847-DF279AAA275F}"/>
              </a:ext>
            </a:extLst>
          </p:cNvPr>
          <p:cNvSpPr txBox="1"/>
          <p:nvPr/>
        </p:nvSpPr>
        <p:spPr>
          <a:xfrm>
            <a:off x="344453" y="1072701"/>
            <a:ext cx="854436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xmlns="" id="{E1897D2A-9E2E-4A9D-9492-4A5A198E4F89}"/>
              </a:ext>
            </a:extLst>
          </p:cNvPr>
          <p:cNvPicPr>
            <a:picLocks noChangeAspect="1"/>
          </p:cNvPicPr>
          <p:nvPr/>
        </p:nvPicPr>
        <p:blipFill>
          <a:blip r:embed="rId2"/>
          <a:stretch>
            <a:fillRect/>
          </a:stretch>
        </p:blipFill>
        <p:spPr>
          <a:xfrm>
            <a:off x="255181" y="1424649"/>
            <a:ext cx="5336628" cy="2275479"/>
          </a:xfrm>
          <a:prstGeom prst="rect">
            <a:avLst/>
          </a:prstGeom>
          <a:effectLst>
            <a:outerShdw blurRad="50800" dist="38100" dir="2700000" algn="tl" rotWithShape="0">
              <a:prstClr val="black">
                <a:alpha val="40000"/>
              </a:prstClr>
            </a:outerShdw>
          </a:effectLst>
        </p:spPr>
      </p:pic>
      <p:pic>
        <p:nvPicPr>
          <p:cNvPr id="3" name="Picture 2">
            <a:extLst>
              <a:ext uri="{FF2B5EF4-FFF2-40B4-BE49-F238E27FC236}">
                <a16:creationId xmlns:a16="http://schemas.microsoft.com/office/drawing/2014/main" xmlns="" id="{E734D196-9712-42DD-8613-D6DA4EFF352E}"/>
              </a:ext>
            </a:extLst>
          </p:cNvPr>
          <p:cNvPicPr>
            <a:picLocks noChangeAspect="1"/>
          </p:cNvPicPr>
          <p:nvPr/>
        </p:nvPicPr>
        <p:blipFill>
          <a:blip r:embed="rId3"/>
          <a:stretch>
            <a:fillRect/>
          </a:stretch>
        </p:blipFill>
        <p:spPr>
          <a:xfrm>
            <a:off x="3741191" y="1856730"/>
            <a:ext cx="5286722" cy="1386198"/>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xmlns="" id="{1825DAEE-9550-49B4-BBD6-E73043E02B69}"/>
              </a:ext>
            </a:extLst>
          </p:cNvPr>
          <p:cNvPicPr>
            <a:picLocks noChangeAspect="1"/>
          </p:cNvPicPr>
          <p:nvPr/>
        </p:nvPicPr>
        <p:blipFill>
          <a:blip r:embed="rId4"/>
          <a:stretch>
            <a:fillRect/>
          </a:stretch>
        </p:blipFill>
        <p:spPr>
          <a:xfrm>
            <a:off x="2158409" y="3795294"/>
            <a:ext cx="5071732" cy="250367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8851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05C8AC-D2C7-4ABB-8FA8-7049613918CB}"/>
              </a:ext>
            </a:extLst>
          </p:cNvPr>
          <p:cNvSpPr txBox="1"/>
          <p:nvPr/>
        </p:nvSpPr>
        <p:spPr>
          <a:xfrm>
            <a:off x="255181" y="650204"/>
            <a:ext cx="5147628" cy="369332"/>
          </a:xfrm>
          <a:prstGeom prst="rect">
            <a:avLst/>
          </a:prstGeom>
          <a:noFill/>
        </p:spPr>
        <p:txBody>
          <a:bodyPr wrap="none" rtlCol="0">
            <a:spAutoFit/>
          </a:bodyPr>
          <a:lstStyle/>
          <a:p>
            <a:r>
              <a:rPr lang="en-GB" b="1" u="sng">
                <a:latin typeface="Arial" panose="020B0604020202020204" pitchFamily="34" charset="0"/>
                <a:cs typeface="Arial" panose="020B0604020202020204" pitchFamily="34" charset="0"/>
              </a:rPr>
              <a:t>Grammar, Punctuation and Spelling (Paper 1)</a:t>
            </a:r>
            <a:endParaRPr lang="en-GB" u="sng"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xmlns="" id="{CFD9F339-B46B-4F66-8E5F-A2FD5B5EC465}"/>
              </a:ext>
            </a:extLst>
          </p:cNvPr>
          <p:cNvPicPr>
            <a:picLocks noChangeAspect="1"/>
          </p:cNvPicPr>
          <p:nvPr/>
        </p:nvPicPr>
        <p:blipFill>
          <a:blip r:embed="rId2"/>
          <a:stretch>
            <a:fillRect/>
          </a:stretch>
        </p:blipFill>
        <p:spPr>
          <a:xfrm>
            <a:off x="255181" y="1424649"/>
            <a:ext cx="8829825" cy="4955812"/>
          </a:xfrm>
          <a:prstGeom prst="rect">
            <a:avLst/>
          </a:prstGeom>
        </p:spPr>
      </p:pic>
      <p:sp>
        <p:nvSpPr>
          <p:cNvPr id="18" name="TextBox 17">
            <a:extLst>
              <a:ext uri="{FF2B5EF4-FFF2-40B4-BE49-F238E27FC236}">
                <a16:creationId xmlns:a16="http://schemas.microsoft.com/office/drawing/2014/main" xmlns="" id="{1A608C0C-4F19-4A87-8713-78A3463C8F76}"/>
              </a:ext>
            </a:extLst>
          </p:cNvPr>
          <p:cNvSpPr txBox="1"/>
          <p:nvPr/>
        </p:nvSpPr>
        <p:spPr>
          <a:xfrm>
            <a:off x="344453" y="1072701"/>
            <a:ext cx="854436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Example questions: </a:t>
            </a:r>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687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14597</TotalTime>
  <Words>1960</Words>
  <Application>Microsoft Office PowerPoint</Application>
  <PresentationFormat>On-screen Show (4:3)</PresentationFormat>
  <Paragraphs>191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Sparky Teaching</dc:creator>
  <cp:lastModifiedBy>Joanne Stott</cp:lastModifiedBy>
  <cp:revision>479</cp:revision>
  <dcterms:created xsi:type="dcterms:W3CDTF">2018-09-08T23:27:11Z</dcterms:created>
  <dcterms:modified xsi:type="dcterms:W3CDTF">2019-02-07T08:27:04Z</dcterms:modified>
</cp:coreProperties>
</file>