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4" r:id="rId16"/>
    <p:sldId id="275" r:id="rId17"/>
    <p:sldId id="276" r:id="rId18"/>
    <p:sldId id="277" r:id="rId19"/>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5" autoAdjust="0"/>
    <p:restoredTop sz="94614" autoAdjust="0"/>
  </p:normalViewPr>
  <p:slideViewPr>
    <p:cSldViewPr>
      <p:cViewPr varScale="1">
        <p:scale>
          <a:sx n="52" d="100"/>
          <a:sy n="52" d="100"/>
        </p:scale>
        <p:origin x="2268" y="84"/>
      </p:cViewPr>
      <p:guideLst>
        <p:guide orient="horz" pos="2880"/>
        <p:guide pos="216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B7B9855-A14E-4B1A-B9D3-DA216BF48CEF}" type="datetimeFigureOut">
              <a:rPr lang="en-GB" smtClean="0"/>
              <a:pPr/>
              <a:t>01/02/2021</a:t>
            </a:fld>
            <a:endParaRPr lang="en-GB"/>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BFD5895-EB9E-4BA4-9B95-8786CF71897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FD5895-EB9E-4BA4-9B95-8786CF71897B}"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5F538B-53A8-4189-9FCD-070104E2EE19}" type="datetimeFigureOut">
              <a:rPr lang="en-GB" smtClean="0"/>
              <a:pPr/>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709F11-881F-43F2-888D-043BF4FABF8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C5F538B-53A8-4189-9FCD-070104E2EE19}" type="datetimeFigureOut">
              <a:rPr lang="en-GB" smtClean="0"/>
              <a:pPr/>
              <a:t>01/02/2021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0709F11-881F-43F2-888D-043BF4FABF8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8700" y="5181600"/>
            <a:ext cx="5280620" cy="3566864"/>
          </a:xfrm>
        </p:spPr>
        <p:txBody>
          <a:bodyPr>
            <a:normAutofit fontScale="25000" lnSpcReduction="20000"/>
          </a:bodyPr>
          <a:lstStyle/>
          <a:p>
            <a:pPr lvl="0" eaLnBrk="0" fontAlgn="base" hangingPunct="0">
              <a:spcBef>
                <a:spcPct val="0"/>
              </a:spcBef>
              <a:spcAft>
                <a:spcPct val="0"/>
              </a:spcAft>
            </a:pPr>
            <a:r>
              <a:rPr lang="en-GB" altLang="en-US" sz="5600" u="sng" dirty="0" smtClean="0">
                <a:latin typeface="Comic Sans MS" pitchFamily="66" charset="0"/>
                <a:ea typeface="Calibri" panose="020F0502020204030204" pitchFamily="34" charset="0"/>
                <a:cs typeface="Times New Roman" pitchFamily="18" charset="0"/>
              </a:rPr>
              <a:t>Spelling Tips for Home</a:t>
            </a:r>
          </a:p>
          <a:p>
            <a:pPr lvl="0" eaLnBrk="0" fontAlgn="base" hangingPunct="0">
              <a:spcBef>
                <a:spcPct val="0"/>
              </a:spcBef>
              <a:spcAft>
                <a:spcPct val="0"/>
              </a:spcAft>
            </a:pPr>
            <a:endParaRPr lang="en-GB" altLang="en-US" sz="5600" u="sng" dirty="0" smtClean="0">
              <a:latin typeface="Comic Sans MS" pitchFamily="66" charset="0"/>
              <a:ea typeface="Calibri" panose="020F0502020204030204" pitchFamily="34" charset="0"/>
              <a:cs typeface="Times New Roman" pitchFamily="18" charset="0"/>
            </a:endParaRPr>
          </a:p>
          <a:p>
            <a:pPr lvl="0" algn="l"/>
            <a:r>
              <a:rPr lang="en-GB" sz="4400" dirty="0" smtClean="0">
                <a:latin typeface="Comic Sans MS" pitchFamily="66" charset="0"/>
              </a:rPr>
              <a:t>Sounding Words Out</a:t>
            </a:r>
          </a:p>
          <a:p>
            <a:pPr lvl="0" algn="l"/>
            <a:r>
              <a:rPr lang="en-GB" sz="4400" dirty="0" smtClean="0">
                <a:latin typeface="Comic Sans MS" pitchFamily="66" charset="0"/>
              </a:rPr>
              <a:t>Try breaking the word down into phonemes e.g. c-a-t, </a:t>
            </a:r>
            <a:r>
              <a:rPr lang="en-GB" sz="4400" dirty="0" err="1" smtClean="0">
                <a:latin typeface="Comic Sans MS" pitchFamily="66" charset="0"/>
              </a:rPr>
              <a:t>sh</a:t>
            </a:r>
            <a:r>
              <a:rPr lang="en-GB" sz="4400" dirty="0" smtClean="0">
                <a:latin typeface="Comic Sans MS" pitchFamily="66" charset="0"/>
              </a:rPr>
              <a:t>-e-ll.  Many words cannot be sounded out so other strategies are needed.</a:t>
            </a:r>
          </a:p>
          <a:p>
            <a:pPr lvl="0" algn="l"/>
            <a:r>
              <a:rPr lang="en-GB" sz="4400" dirty="0" smtClean="0">
                <a:latin typeface="Comic Sans MS" pitchFamily="66" charset="0"/>
              </a:rPr>
              <a:t> </a:t>
            </a:r>
          </a:p>
          <a:p>
            <a:pPr lvl="0" algn="l"/>
            <a:r>
              <a:rPr lang="en-GB" sz="4400" dirty="0" smtClean="0">
                <a:latin typeface="Comic Sans MS" pitchFamily="66" charset="0"/>
              </a:rPr>
              <a:t>Using the Look, Say, Cover, Write, Check Strategy</a:t>
            </a:r>
          </a:p>
          <a:p>
            <a:pPr lvl="0" algn="l"/>
            <a:r>
              <a:rPr lang="en-GB" sz="4400" dirty="0" smtClean="0">
                <a:latin typeface="Comic Sans MS" pitchFamily="66" charset="0"/>
              </a:rPr>
              <a:t> Look at the word and say it out loud, then cover it, write it and check to see if it is correct. If not, highlight or underline the incorrect part and repeat the process.</a:t>
            </a:r>
          </a:p>
          <a:p>
            <a:pPr lvl="0" algn="l"/>
            <a:endParaRPr lang="en-GB" sz="4400" dirty="0" smtClean="0">
              <a:latin typeface="Comic Sans MS" pitchFamily="66" charset="0"/>
            </a:endParaRPr>
          </a:p>
          <a:p>
            <a:pPr lvl="0" algn="l"/>
            <a:r>
              <a:rPr lang="en-GB" sz="4400" dirty="0" smtClean="0">
                <a:latin typeface="Comic Sans MS" pitchFamily="66" charset="0"/>
              </a:rPr>
              <a:t>Shaving Cream</a:t>
            </a:r>
          </a:p>
          <a:p>
            <a:pPr lvl="0" algn="l"/>
            <a:r>
              <a:rPr lang="en-GB" sz="4400" dirty="0" smtClean="0">
                <a:latin typeface="Comic Sans MS" pitchFamily="66" charset="0"/>
              </a:rPr>
              <a:t>Squirt some shaving cream on the table and then spell your words by writing them with your finger in the shaving cream. </a:t>
            </a:r>
            <a:endParaRPr lang="en-GB" sz="4400" dirty="0">
              <a:latin typeface="Comic Sans MS" pitchFamily="66" charset="0"/>
            </a:endParaRPr>
          </a:p>
          <a:p>
            <a:pPr lvl="0" algn="l"/>
            <a:endParaRPr lang="en-GB" sz="4400" dirty="0" smtClean="0">
              <a:latin typeface="Comic Sans MS" pitchFamily="66" charset="0"/>
            </a:endParaRPr>
          </a:p>
          <a:p>
            <a:pPr algn="l"/>
            <a:r>
              <a:rPr lang="en-GB" sz="4400" dirty="0" smtClean="0">
                <a:latin typeface="Comic Sans MS" pitchFamily="66" charset="0"/>
              </a:rPr>
              <a:t>Salt Box Spelling</a:t>
            </a:r>
          </a:p>
          <a:p>
            <a:pPr algn="l"/>
            <a:r>
              <a:rPr lang="en-GB" sz="4400" dirty="0" smtClean="0">
                <a:latin typeface="Comic Sans MS" pitchFamily="66" charset="0"/>
              </a:rPr>
              <a:t> Ask your parents pour salt into a shallow box or tray and then write your spellings in it with your finger. </a:t>
            </a:r>
          </a:p>
          <a:p>
            <a:pPr algn="l"/>
            <a:endParaRPr lang="en-GB" sz="4000" dirty="0" smtClean="0">
              <a:latin typeface="Comic Sans MS" pitchFamily="66" charset="0"/>
            </a:endParaRPr>
          </a:p>
          <a:p>
            <a:pPr algn="l"/>
            <a:endParaRPr lang="en-GB" altLang="en-US" sz="4000" dirty="0" smtClean="0">
              <a:latin typeface="Comic Sans MS" pitchFamily="66" charset="0"/>
            </a:endParaRPr>
          </a:p>
          <a:p>
            <a:pPr algn="l"/>
            <a:endParaRPr lang="en-GB" sz="4000" dirty="0">
              <a:latin typeface="Comic Sans MS" pitchFamily="66" charset="0"/>
            </a:endParaRPr>
          </a:p>
        </p:txBody>
      </p:sp>
      <p:grpSp>
        <p:nvGrpSpPr>
          <p:cNvPr id="4"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One</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Autumn</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5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0840">
                <a:tc>
                  <a:txBody>
                    <a:bodyPr/>
                    <a:lstStyle/>
                    <a:p>
                      <a:r>
                        <a:rPr lang="en-GB" dirty="0" smtClean="0">
                          <a:latin typeface="Comic Sans MS" pitchFamily="66" charset="0"/>
                        </a:rPr>
                        <a:t>the</a:t>
                      </a:r>
                      <a:endParaRPr lang="en-GB" dirty="0">
                        <a:latin typeface="Comic Sans MS" pitchFamily="66" charset="0"/>
                      </a:endParaRPr>
                    </a:p>
                  </a:txBody>
                  <a:tcPr/>
                </a:tc>
                <a:tc>
                  <a:txBody>
                    <a:bodyPr/>
                    <a:lstStyle/>
                    <a:p>
                      <a:r>
                        <a:rPr lang="en-GB" dirty="0" smtClean="0">
                          <a:latin typeface="Comic Sans MS" pitchFamily="66" charset="0"/>
                        </a:rPr>
                        <a:t>of</a:t>
                      </a:r>
                      <a:endParaRPr lang="en-GB" dirty="0">
                        <a:latin typeface="Comic Sans MS" pitchFamily="66" charset="0"/>
                      </a:endParaRPr>
                    </a:p>
                  </a:txBody>
                  <a:tcPr/>
                </a:tc>
                <a:tc>
                  <a:txBody>
                    <a:bodyPr/>
                    <a:lstStyle/>
                    <a:p>
                      <a:r>
                        <a:rPr lang="en-GB" dirty="0" smtClean="0">
                          <a:latin typeface="Comic Sans MS" pitchFamily="66" charset="0"/>
                        </a:rPr>
                        <a:t>was</a:t>
                      </a:r>
                      <a:endParaRPr lang="en-GB"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dirty="0" smtClean="0">
                          <a:latin typeface="Comic Sans MS" pitchFamily="66" charset="0"/>
                        </a:rPr>
                        <a:t>a</a:t>
                      </a:r>
                      <a:endParaRPr lang="en-GB" dirty="0">
                        <a:latin typeface="Comic Sans MS" pitchFamily="66" charset="0"/>
                      </a:endParaRPr>
                    </a:p>
                  </a:txBody>
                  <a:tcPr/>
                </a:tc>
                <a:tc>
                  <a:txBody>
                    <a:bodyPr/>
                    <a:lstStyle/>
                    <a:p>
                      <a:r>
                        <a:rPr lang="en-GB" dirty="0" smtClean="0">
                          <a:latin typeface="Comic Sans MS" pitchFamily="66" charset="0"/>
                        </a:rPr>
                        <a:t>said</a:t>
                      </a:r>
                      <a:endParaRPr lang="en-GB" dirty="0">
                        <a:latin typeface="Comic Sans MS" pitchFamily="66" charset="0"/>
                      </a:endParaRPr>
                    </a:p>
                  </a:txBody>
                  <a:tcPr/>
                </a:tc>
                <a:tc>
                  <a:txBody>
                    <a:bodyPr/>
                    <a:lstStyle/>
                    <a:p>
                      <a:r>
                        <a:rPr lang="en-GB" dirty="0" smtClean="0">
                          <a:latin typeface="Comic Sans MS" pitchFamily="66" charset="0"/>
                        </a:rPr>
                        <a:t>is</a:t>
                      </a:r>
                      <a:endParaRPr lang="en-GB"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dirty="0" smtClean="0">
                          <a:latin typeface="Comic Sans MS" pitchFamily="66" charset="0"/>
                        </a:rPr>
                        <a:t>do</a:t>
                      </a:r>
                      <a:endParaRPr lang="en-GB" dirty="0">
                        <a:latin typeface="Comic Sans MS" pitchFamily="66" charset="0"/>
                      </a:endParaRPr>
                    </a:p>
                  </a:txBody>
                  <a:tcPr/>
                </a:tc>
                <a:tc>
                  <a:txBody>
                    <a:bodyPr/>
                    <a:lstStyle/>
                    <a:p>
                      <a:r>
                        <a:rPr lang="en-GB" dirty="0" smtClean="0">
                          <a:latin typeface="Comic Sans MS" pitchFamily="66" charset="0"/>
                        </a:rPr>
                        <a:t>says</a:t>
                      </a:r>
                      <a:endParaRPr lang="en-GB" dirty="0">
                        <a:latin typeface="Comic Sans MS" pitchFamily="66" charset="0"/>
                      </a:endParaRPr>
                    </a:p>
                  </a:txBody>
                  <a:tcPr/>
                </a:tc>
                <a:tc>
                  <a:txBody>
                    <a:bodyPr/>
                    <a:lstStyle/>
                    <a:p>
                      <a:r>
                        <a:rPr lang="en-GB" dirty="0" smtClean="0">
                          <a:latin typeface="Comic Sans MS" pitchFamily="66" charset="0"/>
                        </a:rPr>
                        <a:t>his</a:t>
                      </a:r>
                      <a:endParaRPr lang="en-GB"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dirty="0" smtClean="0">
                          <a:latin typeface="Comic Sans MS" pitchFamily="66" charset="0"/>
                        </a:rPr>
                        <a:t>to</a:t>
                      </a:r>
                      <a:endParaRPr lang="en-GB" dirty="0">
                        <a:latin typeface="Comic Sans MS" pitchFamily="66" charset="0"/>
                      </a:endParaRPr>
                    </a:p>
                  </a:txBody>
                  <a:tcPr/>
                </a:tc>
                <a:tc>
                  <a:txBody>
                    <a:bodyPr/>
                    <a:lstStyle/>
                    <a:p>
                      <a:r>
                        <a:rPr lang="en-GB" dirty="0" smtClean="0">
                          <a:latin typeface="Comic Sans MS" pitchFamily="66" charset="0"/>
                        </a:rPr>
                        <a:t>are</a:t>
                      </a:r>
                      <a:endParaRPr lang="en-GB" dirty="0">
                        <a:latin typeface="Comic Sans MS" pitchFamily="66" charset="0"/>
                      </a:endParaRPr>
                    </a:p>
                  </a:txBody>
                  <a:tcPr/>
                </a:tc>
                <a:tc>
                  <a:txBody>
                    <a:bodyPr/>
                    <a:lstStyle/>
                    <a:p>
                      <a:r>
                        <a:rPr lang="en-GB" dirty="0" smtClean="0">
                          <a:latin typeface="Comic Sans MS" pitchFamily="66" charset="0"/>
                        </a:rPr>
                        <a:t>has</a:t>
                      </a:r>
                      <a:endParaRPr lang="en-GB"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dirty="0" smtClean="0">
                          <a:latin typeface="Comic Sans MS" pitchFamily="66" charset="0"/>
                        </a:rPr>
                        <a:t>today</a:t>
                      </a:r>
                      <a:endParaRPr lang="en-GB" dirty="0">
                        <a:latin typeface="Comic Sans MS" pitchFamily="66" charset="0"/>
                      </a:endParaRPr>
                    </a:p>
                  </a:txBody>
                  <a:tcPr/>
                </a:tc>
                <a:tc>
                  <a:txBody>
                    <a:bodyPr/>
                    <a:lstStyle/>
                    <a:p>
                      <a:r>
                        <a:rPr lang="en-GB" dirty="0" smtClean="0">
                          <a:latin typeface="Comic Sans MS" pitchFamily="66" charset="0"/>
                        </a:rPr>
                        <a:t>were</a:t>
                      </a:r>
                      <a:endParaRPr lang="en-GB" dirty="0">
                        <a:latin typeface="Comic Sans MS" pitchFamily="66" charset="0"/>
                      </a:endParaRPr>
                    </a:p>
                  </a:txBody>
                  <a:tcPr/>
                </a:tc>
                <a:tc>
                  <a:txBody>
                    <a:bodyPr/>
                    <a:lstStyle/>
                    <a:p>
                      <a:r>
                        <a:rPr lang="en-GB" dirty="0" smtClean="0">
                          <a:latin typeface="Comic Sans MS" pitchFamily="66" charset="0"/>
                        </a:rPr>
                        <a:t>I </a:t>
                      </a:r>
                      <a:endParaRPr lang="en-GB"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2092881"/>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r>
              <a:rPr lang="en-GB" sz="1400" dirty="0" smtClean="0">
                <a:latin typeface="Comic Sans MS" pitchFamily="66" charset="0"/>
              </a:rPr>
              <a:t> said</a:t>
            </a:r>
          </a:p>
          <a:p>
            <a:r>
              <a:rPr lang="en-GB" sz="1400" dirty="0" smtClean="0">
                <a:latin typeface="Comic Sans MS" pitchFamily="66" charset="0"/>
              </a:rPr>
              <a:t>was- was Annie sick?</a:t>
            </a:r>
          </a:p>
          <a:p>
            <a:r>
              <a:rPr lang="en-GB" sz="1400" dirty="0" smtClean="0">
                <a:latin typeface="Comic Sans MS" pitchFamily="66" charset="0"/>
              </a:rPr>
              <a:t>are –</a:t>
            </a:r>
          </a:p>
          <a:p>
            <a:r>
              <a:rPr lang="en-GB" sz="1400" dirty="0" smtClean="0">
                <a:latin typeface="Comic Sans MS" pitchFamily="66" charset="0"/>
              </a:rPr>
              <a:t>were- </a:t>
            </a:r>
          </a:p>
          <a:p>
            <a:endParaRPr lang="en-GB" sz="1400" u="sng" dirty="0" smtClean="0">
              <a:latin typeface="Comic Sans MS" pitchFamily="66" charset="0"/>
            </a:endParaRPr>
          </a:p>
          <a:p>
            <a:endParaRPr lang="en-GB" sz="1400" u="sng" dirty="0" smtClean="0">
              <a:latin typeface="Comic Sans MS" pitchFamily="66" charset="0"/>
            </a:endParaRPr>
          </a:p>
          <a:p>
            <a:endParaRPr lang="en-GB" sz="1400" u="sng" dirty="0" smtClean="0">
              <a:latin typeface="Comic Sans MS" pitchFamily="66" charset="0"/>
            </a:endParaRP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noProof="0" dirty="0" smtClean="0">
                <a:solidFill>
                  <a:schemeClr val="tx1">
                    <a:tint val="75000"/>
                  </a:schemeClr>
                </a:solidFill>
                <a:latin typeface="Comic Sans MS" pitchFamily="66" charset="0"/>
              </a:rPr>
              <a:t>Four</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dirty="0" smtClean="0">
                <a:solidFill>
                  <a:schemeClr val="tx1">
                    <a:tint val="75000"/>
                  </a:schemeClr>
                </a:solidFill>
                <a:latin typeface="Comic Sans MS" pitchFamily="66" charset="0"/>
              </a:rPr>
              <a:t>Autumn</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472560"/>
        </p:xfrm>
        <a:graphic>
          <a:graphicData uri="http://schemas.openxmlformats.org/drawingml/2006/table">
            <a:tbl>
              <a:tblPr firstRow="1" bandRow="1">
                <a:tableStyleId>{69CF1AB2-1976-4502-BF36-3FF5EA218861}</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sz="1400" b="0" dirty="0" smtClean="0"/>
                        <a:t>accident</a:t>
                      </a:r>
                      <a:endParaRPr lang="en-GB" sz="1400" b="0" dirty="0">
                        <a:latin typeface="Comic Sans MS" pitchFamily="66" charset="0"/>
                      </a:endParaRPr>
                    </a:p>
                  </a:txBody>
                  <a:tcPr/>
                </a:tc>
                <a:tc>
                  <a:txBody>
                    <a:bodyPr/>
                    <a:lstStyle/>
                    <a:p>
                      <a:r>
                        <a:rPr lang="en-GB" sz="1400" b="0" dirty="0" smtClean="0"/>
                        <a:t>breath</a:t>
                      </a:r>
                      <a:endParaRPr lang="en-GB" sz="1400" b="0" dirty="0">
                        <a:latin typeface="Comic Sans MS" pitchFamily="66" charset="0"/>
                      </a:endParaRPr>
                    </a:p>
                  </a:txBody>
                  <a:tcPr/>
                </a:tc>
                <a:tc>
                  <a:txBody>
                    <a:bodyPr/>
                    <a:lstStyle/>
                    <a:p>
                      <a:r>
                        <a:rPr lang="en-GB" sz="1400" b="0" dirty="0" smtClean="0"/>
                        <a:t>certain</a:t>
                      </a:r>
                      <a:endParaRPr lang="en-GB" sz="1400" b="0" dirty="0">
                        <a:latin typeface="Comic Sans MS" pitchFamily="66" charset="0"/>
                      </a:endParaRPr>
                    </a:p>
                  </a:txBody>
                  <a:tcPr/>
                </a:tc>
                <a:tc>
                  <a:txBody>
                    <a:bodyPr/>
                    <a:lstStyle/>
                    <a:p>
                      <a:r>
                        <a:rPr lang="en-GB" sz="1400" b="0" dirty="0" smtClean="0"/>
                        <a:t>different</a:t>
                      </a:r>
                      <a:endParaRPr lang="en-GB" sz="1400" b="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t>accidently</a:t>
                      </a:r>
                      <a:endParaRPr lang="en-GB" sz="1400" dirty="0">
                        <a:latin typeface="Comic Sans MS" pitchFamily="66" charset="0"/>
                      </a:endParaRPr>
                    </a:p>
                  </a:txBody>
                  <a:tcPr/>
                </a:tc>
                <a:tc>
                  <a:txBody>
                    <a:bodyPr/>
                    <a:lstStyle/>
                    <a:p>
                      <a:r>
                        <a:rPr lang="en-GB" sz="1400" dirty="0" smtClean="0"/>
                        <a:t>breathe</a:t>
                      </a:r>
                      <a:endParaRPr lang="en-GB" sz="1400" dirty="0">
                        <a:latin typeface="Comic Sans MS" pitchFamily="66" charset="0"/>
                      </a:endParaRPr>
                    </a:p>
                  </a:txBody>
                  <a:tcPr/>
                </a:tc>
                <a:tc>
                  <a:txBody>
                    <a:bodyPr/>
                    <a:lstStyle/>
                    <a:p>
                      <a:r>
                        <a:rPr lang="en-GB" sz="1400" dirty="0" smtClean="0"/>
                        <a:t>circle</a:t>
                      </a:r>
                      <a:endParaRPr lang="en-GB" sz="1400" dirty="0">
                        <a:latin typeface="Comic Sans MS" pitchFamily="66" charset="0"/>
                      </a:endParaRPr>
                    </a:p>
                  </a:txBody>
                  <a:tcPr/>
                </a:tc>
                <a:tc>
                  <a:txBody>
                    <a:bodyPr/>
                    <a:lstStyle/>
                    <a:p>
                      <a:r>
                        <a:rPr lang="en-GB" sz="1400" dirty="0" smtClean="0"/>
                        <a:t>disappear</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t>appear</a:t>
                      </a:r>
                      <a:endParaRPr lang="en-GB" sz="1400" dirty="0">
                        <a:latin typeface="Comic Sans MS" pitchFamily="66" charset="0"/>
                      </a:endParaRPr>
                    </a:p>
                  </a:txBody>
                  <a:tcPr/>
                </a:tc>
                <a:tc>
                  <a:txBody>
                    <a:bodyPr/>
                    <a:lstStyle/>
                    <a:p>
                      <a:r>
                        <a:rPr lang="en-GB" sz="1400" dirty="0" smtClean="0"/>
                        <a:t>calendar</a:t>
                      </a:r>
                      <a:endParaRPr lang="en-GB" sz="1400" dirty="0">
                        <a:latin typeface="Comic Sans MS" pitchFamily="66" charset="0"/>
                      </a:endParaRPr>
                    </a:p>
                  </a:txBody>
                  <a:tcPr/>
                </a:tc>
                <a:tc>
                  <a:txBody>
                    <a:bodyPr/>
                    <a:lstStyle/>
                    <a:p>
                      <a:r>
                        <a:rPr lang="en-GB" sz="1400" dirty="0" smtClean="0"/>
                        <a:t>consider</a:t>
                      </a:r>
                      <a:endParaRPr lang="en-GB" sz="1400" dirty="0">
                        <a:latin typeface="Comic Sans MS" pitchFamily="66" charset="0"/>
                      </a:endParaRPr>
                    </a:p>
                  </a:txBody>
                  <a:tcPr/>
                </a:tc>
                <a:tc>
                  <a:txBody>
                    <a:bodyPr/>
                    <a:lstStyle/>
                    <a:p>
                      <a:r>
                        <a:rPr lang="en-GB" sz="1400" dirty="0" smtClean="0"/>
                        <a:t>enough</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t>believe</a:t>
                      </a:r>
                      <a:endParaRPr lang="en-GB" sz="1400" dirty="0">
                        <a:latin typeface="Comic Sans MS" pitchFamily="66" charset="0"/>
                      </a:endParaRPr>
                    </a:p>
                  </a:txBody>
                  <a:tcPr/>
                </a:tc>
                <a:tc>
                  <a:txBody>
                    <a:bodyPr/>
                    <a:lstStyle/>
                    <a:p>
                      <a:r>
                        <a:rPr lang="en-GB" sz="1400" dirty="0" smtClean="0"/>
                        <a:t>centre</a:t>
                      </a:r>
                      <a:endParaRPr lang="en-GB" sz="1400" dirty="0">
                        <a:latin typeface="Comic Sans MS" pitchFamily="66" charset="0"/>
                      </a:endParaRPr>
                    </a:p>
                  </a:txBody>
                  <a:tcPr/>
                </a:tc>
                <a:tc>
                  <a:txBody>
                    <a:bodyPr/>
                    <a:lstStyle/>
                    <a:p>
                      <a:r>
                        <a:rPr lang="en-GB" sz="1400" dirty="0" smtClean="0"/>
                        <a:t>decide</a:t>
                      </a:r>
                      <a:endParaRPr lang="en-GB" sz="1400" dirty="0">
                        <a:latin typeface="Comic Sans MS" pitchFamily="66" charset="0"/>
                      </a:endParaRPr>
                    </a:p>
                  </a:txBody>
                  <a:tcPr/>
                </a:tc>
                <a:tc>
                  <a:txBody>
                    <a:bodyPr/>
                    <a:lstStyle/>
                    <a:p>
                      <a:r>
                        <a:rPr lang="en-GB" sz="1400" dirty="0" smtClean="0"/>
                        <a:t>experience</a:t>
                      </a:r>
                      <a:endParaRPr lang="en-GB" sz="14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412776" y="3419872"/>
            <a:ext cx="4824536" cy="2092881"/>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r>
              <a:rPr lang="en-GB" sz="1400" dirty="0" smtClean="0">
                <a:latin typeface="Comic Sans MS" pitchFamily="66" charset="0"/>
              </a:rPr>
              <a:t>accidently – </a:t>
            </a:r>
            <a:r>
              <a:rPr lang="en-GB" sz="1400" dirty="0" smtClean="0">
                <a:solidFill>
                  <a:srgbClr val="FF0000"/>
                </a:solidFill>
                <a:latin typeface="Comic Sans MS" pitchFamily="66" charset="0"/>
              </a:rPr>
              <a:t>a</a:t>
            </a:r>
            <a:r>
              <a:rPr lang="en-GB" sz="1400" dirty="0" smtClean="0">
                <a:latin typeface="Comic Sans MS" pitchFamily="66" charset="0"/>
              </a:rPr>
              <a:t> </a:t>
            </a:r>
            <a:r>
              <a:rPr lang="en-GB" sz="1400" dirty="0" smtClean="0">
                <a:solidFill>
                  <a:srgbClr val="FF0000"/>
                </a:solidFill>
                <a:latin typeface="Comic Sans MS" pitchFamily="66" charset="0"/>
              </a:rPr>
              <a:t>c</a:t>
            </a:r>
            <a:r>
              <a:rPr lang="en-GB" sz="1400" dirty="0" smtClean="0">
                <a:latin typeface="Comic Sans MS" pitchFamily="66" charset="0"/>
              </a:rPr>
              <a:t>ar </a:t>
            </a:r>
            <a:r>
              <a:rPr lang="en-GB" sz="1400" dirty="0" smtClean="0">
                <a:solidFill>
                  <a:srgbClr val="FF0000"/>
                </a:solidFill>
                <a:latin typeface="Comic Sans MS" pitchFamily="66" charset="0"/>
              </a:rPr>
              <a:t>c</a:t>
            </a:r>
            <a:r>
              <a:rPr lang="en-GB" sz="1400" dirty="0" smtClean="0">
                <a:latin typeface="Comic Sans MS" pitchFamily="66" charset="0"/>
              </a:rPr>
              <a:t>rash </a:t>
            </a:r>
            <a:r>
              <a:rPr lang="en-GB" sz="1400" dirty="0" smtClean="0">
                <a:solidFill>
                  <a:srgbClr val="FF0000"/>
                </a:solidFill>
                <a:latin typeface="Comic Sans MS" pitchFamily="66" charset="0"/>
              </a:rPr>
              <a:t>i</a:t>
            </a:r>
            <a:r>
              <a:rPr lang="en-GB" sz="1400" dirty="0" smtClean="0">
                <a:latin typeface="Comic Sans MS" pitchFamily="66" charset="0"/>
              </a:rPr>
              <a:t>nvolved </a:t>
            </a:r>
            <a:r>
              <a:rPr lang="en-GB" sz="1400" dirty="0" smtClean="0">
                <a:solidFill>
                  <a:srgbClr val="FF0000"/>
                </a:solidFill>
                <a:latin typeface="Comic Sans MS" pitchFamily="66" charset="0"/>
              </a:rPr>
              <a:t>d</a:t>
            </a:r>
            <a:r>
              <a:rPr lang="en-GB" sz="1400" dirty="0" smtClean="0">
                <a:latin typeface="Comic Sans MS" pitchFamily="66" charset="0"/>
              </a:rPr>
              <a:t>ents</a:t>
            </a:r>
          </a:p>
          <a:p>
            <a:r>
              <a:rPr lang="en-GB" sz="1400" dirty="0" smtClean="0">
                <a:latin typeface="Comic Sans MS" pitchFamily="66" charset="0"/>
              </a:rPr>
              <a:t>appear – I’m ha</a:t>
            </a:r>
            <a:r>
              <a:rPr lang="en-GB" sz="1400" dirty="0" smtClean="0">
                <a:solidFill>
                  <a:srgbClr val="FF0000"/>
                </a:solidFill>
                <a:latin typeface="Comic Sans MS" pitchFamily="66" charset="0"/>
              </a:rPr>
              <a:t>pp</a:t>
            </a:r>
            <a:r>
              <a:rPr lang="en-GB" sz="1400" dirty="0" smtClean="0">
                <a:latin typeface="Comic Sans MS" pitchFamily="66" charset="0"/>
              </a:rPr>
              <a:t>y to a</a:t>
            </a:r>
            <a:r>
              <a:rPr lang="en-GB" sz="1400" dirty="0" smtClean="0">
                <a:solidFill>
                  <a:srgbClr val="FF0000"/>
                </a:solidFill>
                <a:latin typeface="Comic Sans MS" pitchFamily="66" charset="0"/>
              </a:rPr>
              <a:t>pp</a:t>
            </a:r>
            <a:r>
              <a:rPr lang="en-GB" sz="1400" dirty="0" smtClean="0">
                <a:latin typeface="Comic Sans MS" pitchFamily="66" charset="0"/>
              </a:rPr>
              <a:t>ear</a:t>
            </a:r>
          </a:p>
          <a:p>
            <a:r>
              <a:rPr lang="en-GB" sz="1400" dirty="0" smtClean="0">
                <a:latin typeface="Comic Sans MS" pitchFamily="66" charset="0"/>
              </a:rPr>
              <a:t>calendar – </a:t>
            </a:r>
            <a:r>
              <a:rPr lang="en-GB" sz="1400" dirty="0" smtClean="0">
                <a:solidFill>
                  <a:srgbClr val="FF0000"/>
                </a:solidFill>
                <a:latin typeface="Comic Sans MS" pitchFamily="66" charset="0"/>
              </a:rPr>
              <a:t>ca</a:t>
            </a:r>
            <a:r>
              <a:rPr lang="en-GB" sz="1400" dirty="0" smtClean="0">
                <a:latin typeface="Comic Sans MS" pitchFamily="66" charset="0"/>
              </a:rPr>
              <a:t>n you </a:t>
            </a:r>
            <a:r>
              <a:rPr lang="en-GB" sz="1400" dirty="0" smtClean="0">
                <a:solidFill>
                  <a:srgbClr val="FF0000"/>
                </a:solidFill>
                <a:latin typeface="Comic Sans MS" pitchFamily="66" charset="0"/>
              </a:rPr>
              <a:t>lend</a:t>
            </a:r>
            <a:r>
              <a:rPr lang="en-GB" sz="1400" dirty="0" smtClean="0">
                <a:latin typeface="Comic Sans MS" pitchFamily="66" charset="0"/>
              </a:rPr>
              <a:t> me your </a:t>
            </a:r>
            <a:r>
              <a:rPr lang="en-GB" sz="1400" dirty="0" smtClean="0">
                <a:solidFill>
                  <a:srgbClr val="FF0000"/>
                </a:solidFill>
                <a:latin typeface="Comic Sans MS" pitchFamily="66" charset="0"/>
              </a:rPr>
              <a:t>calendar</a:t>
            </a:r>
            <a:r>
              <a:rPr lang="en-GB" sz="1400" dirty="0" smtClean="0">
                <a:latin typeface="Comic Sans MS" pitchFamily="66" charset="0"/>
              </a:rPr>
              <a:t> </a:t>
            </a:r>
            <a:r>
              <a:rPr lang="en-GB" sz="1400" dirty="0" smtClean="0">
                <a:solidFill>
                  <a:srgbClr val="FF0000"/>
                </a:solidFill>
                <a:latin typeface="Comic Sans MS" pitchFamily="66" charset="0"/>
              </a:rPr>
              <a:t>dar</a:t>
            </a:r>
            <a:r>
              <a:rPr lang="en-GB" sz="1400" dirty="0" smtClean="0">
                <a:latin typeface="Comic Sans MS" pitchFamily="66" charset="0"/>
              </a:rPr>
              <a:t>ling</a:t>
            </a:r>
          </a:p>
          <a:p>
            <a:r>
              <a:rPr lang="en-GB" sz="1400" dirty="0" smtClean="0">
                <a:latin typeface="Comic Sans MS" pitchFamily="66" charset="0"/>
              </a:rPr>
              <a:t>enough – </a:t>
            </a:r>
            <a:r>
              <a:rPr lang="en-GB" sz="1400" dirty="0" smtClean="0">
                <a:solidFill>
                  <a:srgbClr val="FF0000"/>
                </a:solidFill>
                <a:latin typeface="Comic Sans MS" pitchFamily="66" charset="0"/>
              </a:rPr>
              <a:t>O</a:t>
            </a:r>
            <a:r>
              <a:rPr lang="en-GB" sz="1400" dirty="0" smtClean="0">
                <a:latin typeface="Comic Sans MS" pitchFamily="66" charset="0"/>
              </a:rPr>
              <a:t> </a:t>
            </a:r>
            <a:r>
              <a:rPr lang="en-GB" sz="1400" dirty="0" smtClean="0">
                <a:solidFill>
                  <a:srgbClr val="FF0000"/>
                </a:solidFill>
                <a:latin typeface="Comic Sans MS" pitchFamily="66" charset="0"/>
              </a:rPr>
              <a:t>U</a:t>
            </a:r>
            <a:r>
              <a:rPr lang="en-GB" sz="1400" dirty="0" smtClean="0">
                <a:latin typeface="Comic Sans MS" pitchFamily="66" charset="0"/>
              </a:rPr>
              <a:t> </a:t>
            </a:r>
            <a:r>
              <a:rPr lang="en-GB" sz="1400" dirty="0" smtClean="0">
                <a:solidFill>
                  <a:srgbClr val="FF0000"/>
                </a:solidFill>
                <a:latin typeface="Comic Sans MS" pitchFamily="66" charset="0"/>
              </a:rPr>
              <a:t>g</a:t>
            </a:r>
            <a:r>
              <a:rPr lang="en-GB" sz="1400" dirty="0" smtClean="0">
                <a:latin typeface="Comic Sans MS" pitchFamily="66" charset="0"/>
              </a:rPr>
              <a:t>reat </a:t>
            </a:r>
            <a:r>
              <a:rPr lang="en-GB" sz="1400" dirty="0" smtClean="0">
                <a:solidFill>
                  <a:srgbClr val="FF0000"/>
                </a:solidFill>
                <a:latin typeface="Comic Sans MS" pitchFamily="66" charset="0"/>
              </a:rPr>
              <a:t>h</a:t>
            </a:r>
            <a:r>
              <a:rPr lang="en-GB" sz="1400" dirty="0" smtClean="0">
                <a:latin typeface="Comic Sans MS" pitchFamily="66" charset="0"/>
              </a:rPr>
              <a:t>ero</a:t>
            </a:r>
          </a:p>
          <a:p>
            <a:endParaRPr lang="en-GB" sz="1400" dirty="0" smtClean="0">
              <a:latin typeface="Comic Sans MS" pitchFamily="66" charset="0"/>
            </a:endParaRPr>
          </a:p>
          <a:p>
            <a:endParaRPr lang="en-GB" sz="1400" dirty="0" smtClean="0">
              <a:latin typeface="Comic Sans MS" pitchFamily="66" charset="0"/>
            </a:endParaRPr>
          </a:p>
          <a:p>
            <a:endParaRPr lang="en-GB" sz="1400" dirty="0" smtClean="0">
              <a:latin typeface="Comic Sans MS" pitchFamily="66" charset="0"/>
            </a:endParaRPr>
          </a:p>
          <a:p>
            <a:endParaRPr lang="en-GB" dirty="0"/>
          </a:p>
        </p:txBody>
      </p:sp>
      <p:sp>
        <p:nvSpPr>
          <p:cNvPr id="11" name="Subtitle 2"/>
          <p:cNvSpPr txBox="1">
            <a:spLocks/>
          </p:cNvSpPr>
          <p:nvPr/>
        </p:nvSpPr>
        <p:spPr>
          <a:xfrm>
            <a:off x="1052736" y="4716016"/>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Colourful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different coloured pens to write your words.  You could write the tricky bits in a different colour.</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Scrabble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Spellings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Find the letters that you need to spell your word and then mix them up in a bag.  Can you unscramble them to spell the word correctly?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Design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Write your letters in bubble writing.  Use different colours or patterns for each word.</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noProof="0" dirty="0" smtClean="0">
                <a:solidFill>
                  <a:schemeClr val="tx1">
                    <a:tint val="75000"/>
                  </a:schemeClr>
                </a:solidFill>
                <a:latin typeface="Comic Sans MS" pitchFamily="66" charset="0"/>
              </a:rPr>
              <a:t>Four</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Spring</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472560"/>
        </p:xfrm>
        <a:graphic>
          <a:graphicData uri="http://schemas.openxmlformats.org/drawingml/2006/table">
            <a:tbl>
              <a:tblPr firstRow="1" bandRow="1">
                <a:tableStyleId>{69CF1AB2-1976-4502-BF36-3FF5EA218861}</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sz="1400" b="0" dirty="0" smtClean="0"/>
                        <a:t>experiment</a:t>
                      </a:r>
                      <a:endParaRPr lang="en-GB" sz="1400" b="0" dirty="0">
                        <a:latin typeface="Comic Sans MS" pitchFamily="66" charset="0"/>
                      </a:endParaRPr>
                    </a:p>
                  </a:txBody>
                  <a:tcPr/>
                </a:tc>
                <a:tc>
                  <a:txBody>
                    <a:bodyPr/>
                    <a:lstStyle/>
                    <a:p>
                      <a:r>
                        <a:rPr lang="en-GB" sz="1400" b="0" dirty="0" smtClean="0"/>
                        <a:t>grammar</a:t>
                      </a:r>
                      <a:endParaRPr lang="en-GB" sz="1400" b="0" dirty="0">
                        <a:latin typeface="Comic Sans MS" pitchFamily="66" charset="0"/>
                      </a:endParaRPr>
                    </a:p>
                  </a:txBody>
                  <a:tcPr/>
                </a:tc>
                <a:tc>
                  <a:txBody>
                    <a:bodyPr/>
                    <a:lstStyle/>
                    <a:p>
                      <a:r>
                        <a:rPr lang="en-GB" sz="1400" b="0" dirty="0" smtClean="0"/>
                        <a:t>height</a:t>
                      </a:r>
                      <a:endParaRPr lang="en-GB" sz="1400" b="0" dirty="0">
                        <a:latin typeface="Comic Sans MS" pitchFamily="66" charset="0"/>
                      </a:endParaRPr>
                    </a:p>
                  </a:txBody>
                  <a:tcPr/>
                </a:tc>
                <a:tc>
                  <a:txBody>
                    <a:bodyPr/>
                    <a:lstStyle/>
                    <a:p>
                      <a:r>
                        <a:rPr lang="en-GB" sz="1400" b="0" dirty="0" smtClean="0"/>
                        <a:t>library</a:t>
                      </a:r>
                      <a:endParaRPr lang="en-GB" sz="1400" b="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t>favourite</a:t>
                      </a:r>
                      <a:endParaRPr lang="en-GB" sz="1400" dirty="0">
                        <a:latin typeface="Comic Sans MS" pitchFamily="66" charset="0"/>
                      </a:endParaRPr>
                    </a:p>
                  </a:txBody>
                  <a:tcPr/>
                </a:tc>
                <a:tc>
                  <a:txBody>
                    <a:bodyPr/>
                    <a:lstStyle/>
                    <a:p>
                      <a:r>
                        <a:rPr lang="en-GB" sz="1400" dirty="0" smtClean="0"/>
                        <a:t>guard</a:t>
                      </a:r>
                      <a:endParaRPr lang="en-GB" sz="1400" dirty="0">
                        <a:latin typeface="Comic Sans MS" pitchFamily="66" charset="0"/>
                      </a:endParaRPr>
                    </a:p>
                  </a:txBody>
                  <a:tcPr/>
                </a:tc>
                <a:tc>
                  <a:txBody>
                    <a:bodyPr/>
                    <a:lstStyle/>
                    <a:p>
                      <a:r>
                        <a:rPr lang="en-GB" sz="1400" dirty="0" smtClean="0"/>
                        <a:t>increase</a:t>
                      </a:r>
                      <a:endParaRPr lang="en-GB" sz="1400" dirty="0">
                        <a:latin typeface="Comic Sans MS" pitchFamily="66" charset="0"/>
                      </a:endParaRPr>
                    </a:p>
                  </a:txBody>
                  <a:tcPr/>
                </a:tc>
                <a:tc>
                  <a:txBody>
                    <a:bodyPr/>
                    <a:lstStyle/>
                    <a:p>
                      <a:r>
                        <a:rPr lang="en-GB" sz="1400" dirty="0" smtClean="0"/>
                        <a:t>medicine</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t>forward</a:t>
                      </a:r>
                      <a:endParaRPr lang="en-GB" sz="1400" dirty="0">
                        <a:latin typeface="Comic Sans MS" pitchFamily="66" charset="0"/>
                      </a:endParaRPr>
                    </a:p>
                  </a:txBody>
                  <a:tcPr/>
                </a:tc>
                <a:tc>
                  <a:txBody>
                    <a:bodyPr/>
                    <a:lstStyle/>
                    <a:p>
                      <a:r>
                        <a:rPr lang="en-GB" sz="1400" dirty="0" smtClean="0"/>
                        <a:t>heard</a:t>
                      </a:r>
                      <a:endParaRPr lang="en-GB" sz="1400" dirty="0">
                        <a:latin typeface="Comic Sans MS" pitchFamily="66" charset="0"/>
                      </a:endParaRPr>
                    </a:p>
                  </a:txBody>
                  <a:tcPr/>
                </a:tc>
                <a:tc>
                  <a:txBody>
                    <a:bodyPr/>
                    <a:lstStyle/>
                    <a:p>
                      <a:r>
                        <a:rPr lang="en-GB" sz="1400" dirty="0" smtClean="0"/>
                        <a:t>interest</a:t>
                      </a:r>
                      <a:endParaRPr lang="en-GB" sz="1400" dirty="0">
                        <a:latin typeface="Comic Sans MS" pitchFamily="66" charset="0"/>
                      </a:endParaRPr>
                    </a:p>
                  </a:txBody>
                  <a:tcPr/>
                </a:tc>
                <a:tc>
                  <a:txBody>
                    <a:bodyPr/>
                    <a:lstStyle/>
                    <a:p>
                      <a:r>
                        <a:rPr lang="en-GB" sz="1400" dirty="0" smtClean="0"/>
                        <a:t>mention</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t>forwards</a:t>
                      </a:r>
                      <a:endParaRPr lang="en-GB" sz="1400" dirty="0">
                        <a:latin typeface="Comic Sans MS" pitchFamily="66" charset="0"/>
                      </a:endParaRPr>
                    </a:p>
                  </a:txBody>
                  <a:tcPr/>
                </a:tc>
                <a:tc>
                  <a:txBody>
                    <a:bodyPr/>
                    <a:lstStyle/>
                    <a:p>
                      <a:r>
                        <a:rPr lang="en-GB" sz="1400" dirty="0" smtClean="0"/>
                        <a:t>heart</a:t>
                      </a:r>
                      <a:endParaRPr lang="en-GB" sz="1400" dirty="0">
                        <a:latin typeface="Comic Sans MS" pitchFamily="66" charset="0"/>
                      </a:endParaRPr>
                    </a:p>
                  </a:txBody>
                  <a:tcPr/>
                </a:tc>
                <a:tc>
                  <a:txBody>
                    <a:bodyPr/>
                    <a:lstStyle/>
                    <a:p>
                      <a:r>
                        <a:rPr lang="en-GB" sz="1400" dirty="0" smtClean="0"/>
                        <a:t>knowledge</a:t>
                      </a:r>
                      <a:endParaRPr lang="en-GB" sz="1400" dirty="0">
                        <a:latin typeface="Comic Sans MS" pitchFamily="66" charset="0"/>
                      </a:endParaRPr>
                    </a:p>
                  </a:txBody>
                  <a:tcPr/>
                </a:tc>
                <a:tc>
                  <a:txBody>
                    <a:bodyPr/>
                    <a:lstStyle/>
                    <a:p>
                      <a:r>
                        <a:rPr lang="en-GB" sz="1400" dirty="0" smtClean="0"/>
                        <a:t>naughty</a:t>
                      </a:r>
                      <a:endParaRPr lang="en-GB" sz="14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412776" y="3491880"/>
            <a:ext cx="4824536" cy="2308324"/>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r>
              <a:rPr lang="en-GB" sz="1400" u="sng" dirty="0" smtClean="0">
                <a:latin typeface="Comic Sans MS" pitchFamily="66" charset="0"/>
              </a:rPr>
              <a:t> </a:t>
            </a:r>
          </a:p>
          <a:p>
            <a:r>
              <a:rPr lang="en-GB" sz="1400" dirty="0" smtClean="0">
                <a:latin typeface="Comic Sans MS" pitchFamily="66" charset="0"/>
              </a:rPr>
              <a:t>favourite – </a:t>
            </a:r>
            <a:r>
              <a:rPr lang="en-GB" sz="1400" dirty="0" smtClean="0">
                <a:solidFill>
                  <a:srgbClr val="00B050"/>
                </a:solidFill>
                <a:latin typeface="Comic Sans MS" pitchFamily="66" charset="0"/>
              </a:rPr>
              <a:t>I</a:t>
            </a:r>
            <a:r>
              <a:rPr lang="en-GB" sz="1400" dirty="0" smtClean="0">
                <a:latin typeface="Comic Sans MS" pitchFamily="66" charset="0"/>
              </a:rPr>
              <a:t> love </a:t>
            </a:r>
            <a:r>
              <a:rPr lang="en-GB" sz="1400" dirty="0" smtClean="0">
                <a:solidFill>
                  <a:srgbClr val="FF0000"/>
                </a:solidFill>
                <a:latin typeface="Comic Sans MS" pitchFamily="66" charset="0"/>
              </a:rPr>
              <a:t>our</a:t>
            </a:r>
            <a:r>
              <a:rPr lang="en-GB" sz="1400" dirty="0" smtClean="0">
                <a:latin typeface="Comic Sans MS" pitchFamily="66" charset="0"/>
              </a:rPr>
              <a:t> favourite</a:t>
            </a:r>
          </a:p>
          <a:p>
            <a:r>
              <a:rPr lang="en-GB" sz="1400" dirty="0" smtClean="0">
                <a:latin typeface="Comic Sans MS" pitchFamily="66" charset="0"/>
              </a:rPr>
              <a:t>increase – the incr</a:t>
            </a:r>
            <a:r>
              <a:rPr lang="en-GB" sz="1400" dirty="0" smtClean="0">
                <a:solidFill>
                  <a:srgbClr val="FF0000"/>
                </a:solidFill>
                <a:latin typeface="Comic Sans MS" pitchFamily="66" charset="0"/>
              </a:rPr>
              <a:t>eas</a:t>
            </a:r>
            <a:r>
              <a:rPr lang="en-GB" sz="1400" dirty="0" smtClean="0">
                <a:latin typeface="Comic Sans MS" pitchFamily="66" charset="0"/>
              </a:rPr>
              <a:t>e is </a:t>
            </a:r>
            <a:r>
              <a:rPr lang="en-GB" sz="1400" dirty="0" smtClean="0">
                <a:solidFill>
                  <a:srgbClr val="FF0000"/>
                </a:solidFill>
                <a:latin typeface="Comic Sans MS" pitchFamily="66" charset="0"/>
              </a:rPr>
              <a:t>eas</a:t>
            </a:r>
            <a:r>
              <a:rPr lang="en-GB" sz="1400" dirty="0" smtClean="0">
                <a:latin typeface="Comic Sans MS" pitchFamily="66" charset="0"/>
              </a:rPr>
              <a:t>y</a:t>
            </a:r>
          </a:p>
          <a:p>
            <a:r>
              <a:rPr lang="en-GB" sz="1400" dirty="0" smtClean="0">
                <a:latin typeface="Comic Sans MS" pitchFamily="66" charset="0"/>
              </a:rPr>
              <a:t>height – his h</a:t>
            </a:r>
            <a:r>
              <a:rPr lang="en-GB" sz="1400" dirty="0" smtClean="0">
                <a:solidFill>
                  <a:srgbClr val="FF0000"/>
                </a:solidFill>
                <a:latin typeface="Comic Sans MS" pitchFamily="66" charset="0"/>
              </a:rPr>
              <a:t>eight</a:t>
            </a:r>
            <a:r>
              <a:rPr lang="en-GB" sz="1400" dirty="0" smtClean="0">
                <a:latin typeface="Comic Sans MS" pitchFamily="66" charset="0"/>
              </a:rPr>
              <a:t> is </a:t>
            </a:r>
            <a:r>
              <a:rPr lang="en-GB" sz="1400" dirty="0" smtClean="0">
                <a:solidFill>
                  <a:srgbClr val="FF0000"/>
                </a:solidFill>
                <a:latin typeface="Comic Sans MS" pitchFamily="66" charset="0"/>
              </a:rPr>
              <a:t>eight</a:t>
            </a:r>
          </a:p>
          <a:p>
            <a:r>
              <a:rPr lang="en-GB" sz="1400" dirty="0" smtClean="0">
                <a:latin typeface="Comic Sans MS" pitchFamily="66" charset="0"/>
              </a:rPr>
              <a:t>naughty – you might get c</a:t>
            </a:r>
            <a:r>
              <a:rPr lang="en-GB" sz="1400" dirty="0" smtClean="0">
                <a:solidFill>
                  <a:srgbClr val="FF0000"/>
                </a:solidFill>
                <a:latin typeface="Comic Sans MS" pitchFamily="66" charset="0"/>
              </a:rPr>
              <a:t>aught</a:t>
            </a:r>
            <a:r>
              <a:rPr lang="en-GB" sz="1400" dirty="0" smtClean="0">
                <a:latin typeface="Comic Sans MS" pitchFamily="66" charset="0"/>
              </a:rPr>
              <a:t> being n</a:t>
            </a:r>
            <a:r>
              <a:rPr lang="en-GB" sz="1400" dirty="0" smtClean="0">
                <a:solidFill>
                  <a:srgbClr val="FF0000"/>
                </a:solidFill>
                <a:latin typeface="Comic Sans MS" pitchFamily="66" charset="0"/>
              </a:rPr>
              <a:t>aught</a:t>
            </a:r>
            <a:r>
              <a:rPr lang="en-GB" sz="1400" dirty="0" smtClean="0">
                <a:latin typeface="Comic Sans MS" pitchFamily="66" charset="0"/>
              </a:rPr>
              <a:t>y</a:t>
            </a:r>
          </a:p>
          <a:p>
            <a:r>
              <a:rPr lang="en-GB" sz="1400" dirty="0" smtClean="0">
                <a:latin typeface="Comic Sans MS" pitchFamily="66" charset="0"/>
              </a:rPr>
              <a:t>library – </a:t>
            </a:r>
            <a:r>
              <a:rPr lang="en-GB" sz="1400" dirty="0" smtClean="0">
                <a:solidFill>
                  <a:srgbClr val="FF0000"/>
                </a:solidFill>
                <a:latin typeface="Comic Sans MS" pitchFamily="66" charset="0"/>
              </a:rPr>
              <a:t>br</a:t>
            </a:r>
            <a:r>
              <a:rPr lang="en-GB" sz="1400" dirty="0" smtClean="0">
                <a:latin typeface="Comic Sans MS" pitchFamily="66" charset="0"/>
              </a:rPr>
              <a:t>ing your book to the li</a:t>
            </a:r>
            <a:r>
              <a:rPr lang="en-GB" sz="1400" dirty="0" smtClean="0">
                <a:solidFill>
                  <a:srgbClr val="FF0000"/>
                </a:solidFill>
                <a:latin typeface="Comic Sans MS" pitchFamily="66" charset="0"/>
              </a:rPr>
              <a:t>br</a:t>
            </a:r>
            <a:r>
              <a:rPr lang="en-GB" sz="1400" dirty="0" smtClean="0">
                <a:latin typeface="Comic Sans MS" pitchFamily="66" charset="0"/>
              </a:rPr>
              <a:t>ary </a:t>
            </a:r>
          </a:p>
          <a:p>
            <a:endParaRPr lang="en-GB" sz="1400" dirty="0" smtClean="0">
              <a:latin typeface="Comic Sans MS" pitchFamily="66" charset="0"/>
            </a:endParaRPr>
          </a:p>
          <a:p>
            <a:endParaRPr lang="en-GB" sz="1400" dirty="0" smtClean="0">
              <a:latin typeface="Comic Sans MS" pitchFamily="66" charset="0"/>
            </a:endParaRPr>
          </a:p>
          <a:p>
            <a:endParaRPr lang="en-GB" dirty="0"/>
          </a:p>
        </p:txBody>
      </p:sp>
      <p:sp>
        <p:nvSpPr>
          <p:cNvPr id="11" name="Subtitle 2"/>
          <p:cNvSpPr txBox="1">
            <a:spLocks/>
          </p:cNvSpPr>
          <p:nvPr/>
        </p:nvSpPr>
        <p:spPr>
          <a:xfrm>
            <a:off x="1028700" y="518160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Sentences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Write</a:t>
            </a:r>
            <a:r>
              <a:rPr lang="en-GB" sz="4400" dirty="0" smtClean="0">
                <a:solidFill>
                  <a:schemeClr val="tx1">
                    <a:tint val="75000"/>
                  </a:schemeClr>
                </a:solidFill>
                <a:latin typeface="Comic Sans MS" pitchFamily="66" charset="0"/>
              </a:rPr>
              <a:t> your spelling in a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Scrabble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Spellings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Find the letters that you need to spell your word and then mix them up in a bag.  Can you unscramble them to spell the word correctly?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Design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Write your letters in bubble writing.  Use different colours or patterns for each word.</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noProof="0" dirty="0" smtClean="0">
                <a:solidFill>
                  <a:schemeClr val="tx1">
                    <a:tint val="75000"/>
                  </a:schemeClr>
                </a:solidFill>
                <a:latin typeface="Comic Sans MS" pitchFamily="66" charset="0"/>
              </a:rPr>
              <a:t>Four</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Summer</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43400"/>
        </p:xfrm>
        <a:graphic>
          <a:graphicData uri="http://schemas.openxmlformats.org/drawingml/2006/table">
            <a:tbl>
              <a:tblPr firstRow="1" bandRow="1">
                <a:tableStyleId>{69CF1AB2-1976-4502-BF36-3FF5EA218861}</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sz="1400" b="0" dirty="0" smtClean="0"/>
                        <a:t>particular</a:t>
                      </a:r>
                      <a:endParaRPr lang="en-GB" sz="1400" b="0" dirty="0">
                        <a:latin typeface="Comic Sans MS" pitchFamily="66" charset="0"/>
                      </a:endParaRPr>
                    </a:p>
                  </a:txBody>
                  <a:tcPr/>
                </a:tc>
                <a:tc>
                  <a:txBody>
                    <a:bodyPr/>
                    <a:lstStyle/>
                    <a:p>
                      <a:r>
                        <a:rPr lang="en-GB" sz="1400" b="0" dirty="0" smtClean="0"/>
                        <a:t>pressure</a:t>
                      </a:r>
                      <a:endParaRPr lang="en-GB" sz="1400" b="0" dirty="0">
                        <a:latin typeface="Comic Sans MS" pitchFamily="66" charset="0"/>
                      </a:endParaRPr>
                    </a:p>
                  </a:txBody>
                  <a:tcPr/>
                </a:tc>
                <a:tc>
                  <a:txBody>
                    <a:bodyPr/>
                    <a:lstStyle/>
                    <a:p>
                      <a:r>
                        <a:rPr lang="en-GB" sz="1400" b="0" dirty="0" smtClean="0"/>
                        <a:t>reign</a:t>
                      </a:r>
                      <a:endParaRPr lang="en-GB" sz="1400" b="0" dirty="0">
                        <a:latin typeface="Comic Sans MS" pitchFamily="66" charset="0"/>
                      </a:endParaRPr>
                    </a:p>
                  </a:txBody>
                  <a:tcPr/>
                </a:tc>
                <a:tc>
                  <a:txBody>
                    <a:bodyPr/>
                    <a:lstStyle/>
                    <a:p>
                      <a:r>
                        <a:rPr lang="en-GB" sz="1400" b="0" dirty="0" smtClean="0"/>
                        <a:t>suppose</a:t>
                      </a:r>
                      <a:endParaRPr lang="en-GB" sz="1400" b="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t>possess</a:t>
                      </a:r>
                      <a:endParaRPr lang="en-GB" sz="1400" dirty="0">
                        <a:latin typeface="Comic Sans MS" pitchFamily="66" charset="0"/>
                      </a:endParaRPr>
                    </a:p>
                  </a:txBody>
                  <a:tcPr/>
                </a:tc>
                <a:tc>
                  <a:txBody>
                    <a:bodyPr/>
                    <a:lstStyle/>
                    <a:p>
                      <a:r>
                        <a:rPr lang="en-GB" sz="1400" dirty="0" smtClean="0"/>
                        <a:t>purpose</a:t>
                      </a:r>
                      <a:endParaRPr lang="en-GB" sz="1400" dirty="0">
                        <a:latin typeface="Comic Sans MS" pitchFamily="66" charset="0"/>
                      </a:endParaRPr>
                    </a:p>
                  </a:txBody>
                  <a:tcPr/>
                </a:tc>
                <a:tc>
                  <a:txBody>
                    <a:bodyPr/>
                    <a:lstStyle/>
                    <a:p>
                      <a:r>
                        <a:rPr lang="en-GB" sz="1400" dirty="0" smtClean="0"/>
                        <a:t>separate</a:t>
                      </a:r>
                      <a:endParaRPr lang="en-GB" sz="1400" dirty="0">
                        <a:latin typeface="Comic Sans MS" pitchFamily="66" charset="0"/>
                      </a:endParaRPr>
                    </a:p>
                  </a:txBody>
                  <a:tcPr/>
                </a:tc>
                <a:tc>
                  <a:txBody>
                    <a:bodyPr/>
                    <a:lstStyle/>
                    <a:p>
                      <a:r>
                        <a:rPr lang="en-GB" sz="1400" dirty="0" smtClean="0"/>
                        <a:t>therefore</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t>possession</a:t>
                      </a:r>
                      <a:endParaRPr lang="en-GB" sz="1400" dirty="0">
                        <a:latin typeface="Comic Sans MS" pitchFamily="66" charset="0"/>
                      </a:endParaRPr>
                    </a:p>
                  </a:txBody>
                  <a:tcPr/>
                </a:tc>
                <a:tc>
                  <a:txBody>
                    <a:bodyPr/>
                    <a:lstStyle/>
                    <a:p>
                      <a:r>
                        <a:rPr lang="en-GB" sz="1400" dirty="0" smtClean="0"/>
                        <a:t>question</a:t>
                      </a:r>
                      <a:endParaRPr lang="en-GB" sz="1400" dirty="0">
                        <a:latin typeface="Comic Sans MS" pitchFamily="66" charset="0"/>
                      </a:endParaRPr>
                    </a:p>
                  </a:txBody>
                  <a:tcPr/>
                </a:tc>
                <a:tc>
                  <a:txBody>
                    <a:bodyPr/>
                    <a:lstStyle/>
                    <a:p>
                      <a:r>
                        <a:rPr lang="en-GB" sz="1400" dirty="0" smtClean="0"/>
                        <a:t>straight</a:t>
                      </a:r>
                      <a:endParaRPr lang="en-GB" sz="1400" dirty="0">
                        <a:latin typeface="Comic Sans MS" pitchFamily="66" charset="0"/>
                      </a:endParaRPr>
                    </a:p>
                  </a:txBody>
                  <a:tcPr/>
                </a:tc>
                <a:tc>
                  <a:txBody>
                    <a:bodyPr/>
                    <a:lstStyle/>
                    <a:p>
                      <a:r>
                        <a:rPr lang="en-GB" sz="1400" dirty="0" smtClean="0"/>
                        <a:t>through</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t>possible</a:t>
                      </a:r>
                      <a:endParaRPr lang="en-GB" sz="1400" dirty="0">
                        <a:latin typeface="Comic Sans MS" pitchFamily="66" charset="0"/>
                      </a:endParaRPr>
                    </a:p>
                  </a:txBody>
                  <a:tcPr/>
                </a:tc>
                <a:tc>
                  <a:txBody>
                    <a:bodyPr/>
                    <a:lstStyle/>
                    <a:p>
                      <a:r>
                        <a:rPr lang="en-GB" sz="1400" dirty="0" smtClean="0"/>
                        <a:t>regular</a:t>
                      </a:r>
                      <a:endParaRPr lang="en-GB" sz="1400" dirty="0">
                        <a:latin typeface="Comic Sans MS" pitchFamily="66" charset="0"/>
                      </a:endParaRPr>
                    </a:p>
                  </a:txBody>
                  <a:tcPr/>
                </a:tc>
                <a:tc>
                  <a:txBody>
                    <a:bodyPr/>
                    <a:lstStyle/>
                    <a:p>
                      <a:r>
                        <a:rPr lang="en-GB" sz="1400" dirty="0" smtClean="0"/>
                        <a:t>strength</a:t>
                      </a:r>
                      <a:endParaRPr lang="en-GB" sz="1400" dirty="0">
                        <a:latin typeface="Comic Sans MS" pitchFamily="66" charset="0"/>
                      </a:endParaRPr>
                    </a:p>
                  </a:txBody>
                  <a:tcPr/>
                </a:tc>
                <a:tc>
                  <a:txBody>
                    <a:bodyPr/>
                    <a:lstStyle/>
                    <a:p>
                      <a:r>
                        <a:rPr lang="en-GB" sz="1400" dirty="0" smtClean="0"/>
                        <a:t>various</a:t>
                      </a:r>
                      <a:endParaRPr lang="en-GB" sz="1400" dirty="0">
                        <a:latin typeface="Comic Sans MS" pitchFamily="66" charset="0"/>
                      </a:endParaRPr>
                    </a:p>
                  </a:txBody>
                  <a:tcPr/>
                </a:tc>
                <a:extLst>
                  <a:ext uri="{0D108BD9-81ED-4DB2-BD59-A6C34878D82A}">
                    <a16:rowId xmlns:a16="http://schemas.microsoft.com/office/drawing/2014/main" val="10003"/>
                  </a:ext>
                </a:extLst>
              </a:tr>
              <a:tr h="370840">
                <a:tc>
                  <a:txBody>
                    <a:bodyPr/>
                    <a:lstStyle/>
                    <a:p>
                      <a:endParaRPr lang="en-GB" sz="1400" dirty="0">
                        <a:latin typeface="Comic Sans MS" pitchFamily="66" charset="0"/>
                      </a:endParaRPr>
                    </a:p>
                  </a:txBody>
                  <a:tcPr/>
                </a:tc>
                <a:tc>
                  <a:txBody>
                    <a:bodyPr/>
                    <a:lstStyle/>
                    <a:p>
                      <a:endParaRPr lang="en-GB" sz="1400" dirty="0">
                        <a:latin typeface="Comic Sans MS" pitchFamily="66" charset="0"/>
                      </a:endParaRPr>
                    </a:p>
                  </a:txBody>
                  <a:tcPr/>
                </a:tc>
                <a:tc>
                  <a:txBody>
                    <a:bodyPr/>
                    <a:lstStyle/>
                    <a:p>
                      <a:endParaRPr lang="en-GB" sz="1400" dirty="0">
                        <a:latin typeface="Comic Sans MS" pitchFamily="66" charset="0"/>
                      </a:endParaRPr>
                    </a:p>
                  </a:txBody>
                  <a:tcPr/>
                </a:tc>
                <a:tc>
                  <a:txBody>
                    <a:bodyPr/>
                    <a:lstStyle/>
                    <a:p>
                      <a:r>
                        <a:rPr lang="en-GB" sz="1400" dirty="0" smtClean="0"/>
                        <a:t>weight</a:t>
                      </a:r>
                      <a:endParaRPr lang="en-GB" sz="1400"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84784" y="3779912"/>
            <a:ext cx="4824536" cy="1661993"/>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r>
              <a:rPr lang="en-GB" sz="1400" dirty="0" smtClean="0">
                <a:latin typeface="Comic Sans MS" pitchFamily="66" charset="0"/>
              </a:rPr>
              <a:t>p</a:t>
            </a:r>
            <a:r>
              <a:rPr lang="en-GB" sz="1400" dirty="0" smtClean="0">
                <a:solidFill>
                  <a:srgbClr val="FF0000"/>
                </a:solidFill>
                <a:latin typeface="Comic Sans MS" pitchFamily="66" charset="0"/>
              </a:rPr>
              <a:t>ar</a:t>
            </a:r>
            <a:r>
              <a:rPr lang="en-GB" sz="1400" dirty="0" smtClean="0">
                <a:latin typeface="Comic Sans MS" pitchFamily="66" charset="0"/>
              </a:rPr>
              <a:t>ticul</a:t>
            </a:r>
            <a:r>
              <a:rPr lang="en-GB" sz="1400" dirty="0" smtClean="0">
                <a:solidFill>
                  <a:srgbClr val="FF0000"/>
                </a:solidFill>
                <a:latin typeface="Comic Sans MS" pitchFamily="66" charset="0"/>
              </a:rPr>
              <a:t>ar</a:t>
            </a:r>
            <a:r>
              <a:rPr lang="en-GB" sz="1400" dirty="0" smtClean="0">
                <a:latin typeface="Comic Sans MS" pitchFamily="66" charset="0"/>
              </a:rPr>
              <a:t> – I read particul</a:t>
            </a:r>
            <a:r>
              <a:rPr lang="en-GB" sz="1400" dirty="0" smtClean="0">
                <a:solidFill>
                  <a:srgbClr val="FF0000"/>
                </a:solidFill>
                <a:latin typeface="Comic Sans MS" pitchFamily="66" charset="0"/>
              </a:rPr>
              <a:t>ar</a:t>
            </a:r>
            <a:r>
              <a:rPr lang="en-GB" sz="1400" dirty="0" smtClean="0">
                <a:latin typeface="Comic Sans MS" pitchFamily="66" charset="0"/>
              </a:rPr>
              <a:t> </a:t>
            </a:r>
            <a:r>
              <a:rPr lang="en-GB" sz="1400" dirty="0" smtClean="0">
                <a:solidFill>
                  <a:srgbClr val="FF0000"/>
                </a:solidFill>
                <a:latin typeface="Comic Sans MS" pitchFamily="66" charset="0"/>
              </a:rPr>
              <a:t>ar</a:t>
            </a:r>
            <a:r>
              <a:rPr lang="en-GB" sz="1400" dirty="0" smtClean="0">
                <a:latin typeface="Comic Sans MS" pitchFamily="66" charset="0"/>
              </a:rPr>
              <a:t>ticles</a:t>
            </a:r>
          </a:p>
          <a:p>
            <a:r>
              <a:rPr lang="en-GB" sz="1400" dirty="0" smtClean="0">
                <a:latin typeface="Comic Sans MS" pitchFamily="66" charset="0"/>
              </a:rPr>
              <a:t>po</a:t>
            </a:r>
            <a:r>
              <a:rPr lang="en-GB" sz="1400" dirty="0" smtClean="0">
                <a:solidFill>
                  <a:srgbClr val="FF0000"/>
                </a:solidFill>
                <a:latin typeface="Comic Sans MS" pitchFamily="66" charset="0"/>
              </a:rPr>
              <a:t>ss</a:t>
            </a:r>
            <a:r>
              <a:rPr lang="en-GB" sz="1400" dirty="0" smtClean="0">
                <a:latin typeface="Comic Sans MS" pitchFamily="66" charset="0"/>
              </a:rPr>
              <a:t>e</a:t>
            </a:r>
            <a:r>
              <a:rPr lang="en-GB" sz="1400" dirty="0" smtClean="0">
                <a:solidFill>
                  <a:srgbClr val="FF0000"/>
                </a:solidFill>
                <a:latin typeface="Comic Sans MS" pitchFamily="66" charset="0"/>
              </a:rPr>
              <a:t>ss</a:t>
            </a:r>
            <a:r>
              <a:rPr lang="en-GB" sz="1400" dirty="0" smtClean="0">
                <a:latin typeface="Comic Sans MS" pitchFamily="66" charset="0"/>
              </a:rPr>
              <a:t> – I </a:t>
            </a:r>
            <a:r>
              <a:rPr lang="en-GB" sz="1400" dirty="0" smtClean="0">
                <a:solidFill>
                  <a:srgbClr val="FF0000"/>
                </a:solidFill>
                <a:latin typeface="Comic Sans MS" pitchFamily="66" charset="0"/>
              </a:rPr>
              <a:t>o</a:t>
            </a:r>
            <a:r>
              <a:rPr lang="en-GB" sz="1400" dirty="0" smtClean="0">
                <a:latin typeface="Comic Sans MS" pitchFamily="66" charset="0"/>
              </a:rPr>
              <a:t>nly posses </a:t>
            </a:r>
            <a:r>
              <a:rPr lang="en-GB" sz="1400" dirty="0" smtClean="0">
                <a:solidFill>
                  <a:srgbClr val="FF0000"/>
                </a:solidFill>
                <a:latin typeface="Comic Sans MS" pitchFamily="66" charset="0"/>
              </a:rPr>
              <a:t>2</a:t>
            </a:r>
            <a:r>
              <a:rPr lang="en-GB" sz="1400" dirty="0" smtClean="0">
                <a:latin typeface="Comic Sans MS" pitchFamily="66" charset="0"/>
              </a:rPr>
              <a:t> </a:t>
            </a:r>
            <a:r>
              <a:rPr lang="en-GB" sz="1400" dirty="0" smtClean="0">
                <a:solidFill>
                  <a:srgbClr val="FF0000"/>
                </a:solidFill>
                <a:latin typeface="Comic Sans MS" pitchFamily="66" charset="0"/>
              </a:rPr>
              <a:t>s</a:t>
            </a:r>
            <a:r>
              <a:rPr lang="en-GB" sz="1400" dirty="0" smtClean="0">
                <a:latin typeface="Comic Sans MS" pitchFamily="66" charset="0"/>
              </a:rPr>
              <a:t>ocks and </a:t>
            </a:r>
            <a:r>
              <a:rPr lang="en-GB" sz="1400" dirty="0" smtClean="0">
                <a:solidFill>
                  <a:srgbClr val="FF0000"/>
                </a:solidFill>
                <a:latin typeface="Comic Sans MS" pitchFamily="66" charset="0"/>
              </a:rPr>
              <a:t>2</a:t>
            </a:r>
            <a:r>
              <a:rPr lang="en-GB" sz="1400" dirty="0" smtClean="0">
                <a:latin typeface="Comic Sans MS" pitchFamily="66" charset="0"/>
              </a:rPr>
              <a:t> </a:t>
            </a:r>
            <a:r>
              <a:rPr lang="en-GB" sz="1400" dirty="0" smtClean="0">
                <a:solidFill>
                  <a:srgbClr val="FF0000"/>
                </a:solidFill>
                <a:latin typeface="Comic Sans MS" pitchFamily="66" charset="0"/>
              </a:rPr>
              <a:t>s</a:t>
            </a:r>
            <a:r>
              <a:rPr lang="en-GB" sz="1400" dirty="0" smtClean="0">
                <a:latin typeface="Comic Sans MS" pitchFamily="66" charset="0"/>
              </a:rPr>
              <a:t>hoes</a:t>
            </a:r>
          </a:p>
          <a:p>
            <a:r>
              <a:rPr lang="en-GB" sz="1400" dirty="0" smtClean="0">
                <a:solidFill>
                  <a:srgbClr val="FF0000"/>
                </a:solidFill>
                <a:latin typeface="Comic Sans MS" pitchFamily="66" charset="0"/>
              </a:rPr>
              <a:t>press</a:t>
            </a:r>
            <a:r>
              <a:rPr lang="en-GB" sz="1400" dirty="0" smtClean="0">
                <a:latin typeface="Comic Sans MS" pitchFamily="66" charset="0"/>
              </a:rPr>
              <a:t>ure – </a:t>
            </a:r>
            <a:r>
              <a:rPr lang="en-GB" sz="1400" dirty="0" smtClean="0">
                <a:solidFill>
                  <a:srgbClr val="FF0000"/>
                </a:solidFill>
                <a:latin typeface="Comic Sans MS" pitchFamily="66" charset="0"/>
              </a:rPr>
              <a:t>press</a:t>
            </a:r>
            <a:r>
              <a:rPr lang="en-GB" sz="1400" dirty="0" smtClean="0">
                <a:latin typeface="Comic Sans MS" pitchFamily="66" charset="0"/>
              </a:rPr>
              <a:t> to make pressure</a:t>
            </a:r>
          </a:p>
          <a:p>
            <a:r>
              <a:rPr lang="en-GB" sz="1400" dirty="0" smtClean="0">
                <a:latin typeface="Comic Sans MS" pitchFamily="66" charset="0"/>
              </a:rPr>
              <a:t>r</a:t>
            </a:r>
            <a:r>
              <a:rPr lang="en-GB" sz="1400" dirty="0" smtClean="0">
                <a:solidFill>
                  <a:srgbClr val="FF0000"/>
                </a:solidFill>
                <a:latin typeface="Comic Sans MS" pitchFamily="66" charset="0"/>
              </a:rPr>
              <a:t>eig</a:t>
            </a:r>
            <a:r>
              <a:rPr lang="en-GB" sz="1400" dirty="0" smtClean="0">
                <a:latin typeface="Comic Sans MS" pitchFamily="66" charset="0"/>
              </a:rPr>
              <a:t>n – the queen reigned for </a:t>
            </a:r>
            <a:r>
              <a:rPr lang="en-GB" sz="1400" dirty="0" smtClean="0">
                <a:solidFill>
                  <a:srgbClr val="FF0000"/>
                </a:solidFill>
                <a:latin typeface="Comic Sans MS" pitchFamily="66" charset="0"/>
              </a:rPr>
              <a:t>eig</a:t>
            </a:r>
            <a:r>
              <a:rPr lang="en-GB" sz="1400" dirty="0" smtClean="0">
                <a:latin typeface="Comic Sans MS" pitchFamily="66" charset="0"/>
              </a:rPr>
              <a:t>ht years</a:t>
            </a:r>
          </a:p>
          <a:p>
            <a:endParaRPr lang="en-GB" sz="1400" u="sng" dirty="0" smtClean="0">
              <a:latin typeface="Comic Sans MS" pitchFamily="66" charset="0"/>
            </a:endParaRPr>
          </a:p>
          <a:p>
            <a:endParaRPr lang="en-GB" dirty="0"/>
          </a:p>
        </p:txBody>
      </p:sp>
      <p:sp>
        <p:nvSpPr>
          <p:cNvPr id="11" name="Subtitle 2"/>
          <p:cNvSpPr txBox="1">
            <a:spLocks/>
          </p:cNvSpPr>
          <p:nvPr/>
        </p:nvSpPr>
        <p:spPr>
          <a:xfrm>
            <a:off x="1028700" y="518160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Sentences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Write</a:t>
            </a:r>
            <a:r>
              <a:rPr lang="en-GB" sz="4400" dirty="0" smtClean="0">
                <a:solidFill>
                  <a:schemeClr val="tx1">
                    <a:tint val="75000"/>
                  </a:schemeClr>
                </a:solidFill>
                <a:latin typeface="Comic Sans MS" pitchFamily="66" charset="0"/>
              </a:rPr>
              <a:t> your spelling in a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Scrabble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Spellings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Find the letters that you need to spell your word and then mix them up in a bag.  Can you unscramble them to spell the word correctly?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0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Pyramid</a:t>
            </a:r>
            <a:r>
              <a:rPr lang="en-GB" sz="4000" dirty="0" smtClean="0">
                <a:solidFill>
                  <a:schemeClr val="tx1">
                    <a:tint val="75000"/>
                  </a:schemeClr>
                </a:solidFill>
                <a:latin typeface="Comic Sans MS" pitchFamily="66" charset="0"/>
              </a:rPr>
              <a:t> Power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000" dirty="0" smtClean="0">
                <a:solidFill>
                  <a:schemeClr val="tx1">
                    <a:tint val="75000"/>
                  </a:schemeClr>
                </a:solidFill>
                <a:latin typeface="Comic Sans MS" pitchFamily="66" charset="0"/>
              </a:rPr>
              <a:t>Sort your words into a list from easiest to hardest. Write the easiest word at the top of the page near the middle.  Write the next word twice underneath  Then write the third word three times.  Continue this until you have made your pyramid.</a:t>
            </a: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noProof="0" dirty="0" smtClean="0">
                <a:solidFill>
                  <a:schemeClr val="tx1">
                    <a:tint val="75000"/>
                  </a:schemeClr>
                </a:solidFill>
                <a:latin typeface="Comic Sans MS" pitchFamily="66" charset="0"/>
              </a:rPr>
              <a:t>Five</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dirty="0" smtClean="0">
                <a:solidFill>
                  <a:schemeClr val="tx1">
                    <a:tint val="75000"/>
                  </a:schemeClr>
                </a:solidFill>
                <a:latin typeface="Comic Sans MS" pitchFamily="66" charset="0"/>
              </a:rPr>
              <a:t>Autumn</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824536" cy="1558920"/>
        </p:xfrm>
        <a:graphic>
          <a:graphicData uri="http://schemas.openxmlformats.org/drawingml/2006/table">
            <a:tbl>
              <a:tblPr firstRow="1" bandRow="1">
                <a:tableStyleId>{5C22544A-7EE6-4342-B048-85BDC9FD1C3A}</a:tableStyleId>
              </a:tblPr>
              <a:tblGrid>
                <a:gridCol w="1206134">
                  <a:extLst>
                    <a:ext uri="{9D8B030D-6E8A-4147-A177-3AD203B41FA5}">
                      <a16:colId xmlns:a16="http://schemas.microsoft.com/office/drawing/2014/main" val="20000"/>
                    </a:ext>
                  </a:extLst>
                </a:gridCol>
                <a:gridCol w="1206134">
                  <a:extLst>
                    <a:ext uri="{9D8B030D-6E8A-4147-A177-3AD203B41FA5}">
                      <a16:colId xmlns:a16="http://schemas.microsoft.com/office/drawing/2014/main" val="20001"/>
                    </a:ext>
                  </a:extLst>
                </a:gridCol>
                <a:gridCol w="1206134">
                  <a:extLst>
                    <a:ext uri="{9D8B030D-6E8A-4147-A177-3AD203B41FA5}">
                      <a16:colId xmlns:a16="http://schemas.microsoft.com/office/drawing/2014/main" val="20002"/>
                    </a:ext>
                  </a:extLst>
                </a:gridCol>
                <a:gridCol w="1206134">
                  <a:extLst>
                    <a:ext uri="{9D8B030D-6E8A-4147-A177-3AD203B41FA5}">
                      <a16:colId xmlns:a16="http://schemas.microsoft.com/office/drawing/2014/main" val="20003"/>
                    </a:ext>
                  </a:extLst>
                </a:gridCol>
              </a:tblGrid>
              <a:tr h="360040">
                <a:tc>
                  <a:txBody>
                    <a:bodyPr/>
                    <a:lstStyle/>
                    <a:p>
                      <a:r>
                        <a:rPr lang="en-GB" sz="1200" dirty="0" smtClean="0"/>
                        <a:t>accompany</a:t>
                      </a:r>
                      <a:endParaRPr lang="en-GB" sz="1200" dirty="0"/>
                    </a:p>
                  </a:txBody>
                  <a:tcPr/>
                </a:tc>
                <a:tc>
                  <a:txBody>
                    <a:bodyPr/>
                    <a:lstStyle/>
                    <a:p>
                      <a:r>
                        <a:rPr lang="en-GB" sz="1200" dirty="0" smtClean="0"/>
                        <a:t>attached</a:t>
                      </a:r>
                      <a:endParaRPr lang="en-GB" sz="1200" dirty="0"/>
                    </a:p>
                  </a:txBody>
                  <a:tcPr/>
                </a:tc>
                <a:tc>
                  <a:txBody>
                    <a:bodyPr/>
                    <a:lstStyle/>
                    <a:p>
                      <a:r>
                        <a:rPr lang="en-GB" sz="1200" dirty="0" smtClean="0"/>
                        <a:t>communicate</a:t>
                      </a:r>
                      <a:endParaRPr lang="en-GB" sz="1200" dirty="0"/>
                    </a:p>
                  </a:txBody>
                  <a:tcPr/>
                </a:tc>
                <a:tc>
                  <a:txBody>
                    <a:bodyPr/>
                    <a:lstStyle/>
                    <a:p>
                      <a:r>
                        <a:rPr lang="en-GB" sz="1200" dirty="0" smtClean="0"/>
                        <a:t>definite</a:t>
                      </a:r>
                      <a:endParaRPr lang="en-GB" sz="1200" dirty="0"/>
                    </a:p>
                  </a:txBody>
                  <a:tcPr/>
                </a:tc>
                <a:extLst>
                  <a:ext uri="{0D108BD9-81ED-4DB2-BD59-A6C34878D82A}">
                    <a16:rowId xmlns:a16="http://schemas.microsoft.com/office/drawing/2014/main" val="10000"/>
                  </a:ext>
                </a:extLst>
              </a:tr>
              <a:tr h="370840">
                <a:tc>
                  <a:txBody>
                    <a:bodyPr/>
                    <a:lstStyle/>
                    <a:p>
                      <a:r>
                        <a:rPr lang="en-GB" sz="1200" dirty="0" smtClean="0">
                          <a:latin typeface="Comic Sans MS" pitchFamily="66" charset="0"/>
                        </a:rPr>
                        <a:t>according</a:t>
                      </a:r>
                      <a:endParaRPr lang="en-GB" sz="1200" dirty="0">
                        <a:latin typeface="Comic Sans MS" pitchFamily="66" charset="0"/>
                      </a:endParaRPr>
                    </a:p>
                  </a:txBody>
                  <a:tcPr/>
                </a:tc>
                <a:tc>
                  <a:txBody>
                    <a:bodyPr/>
                    <a:lstStyle/>
                    <a:p>
                      <a:r>
                        <a:rPr lang="en-GB" sz="1200" dirty="0" smtClean="0">
                          <a:latin typeface="Comic Sans MS" pitchFamily="66" charset="0"/>
                        </a:rPr>
                        <a:t>average</a:t>
                      </a:r>
                      <a:endParaRPr lang="en-GB" sz="1200" dirty="0">
                        <a:latin typeface="Comic Sans MS" pitchFamily="66" charset="0"/>
                      </a:endParaRPr>
                    </a:p>
                  </a:txBody>
                  <a:tcPr/>
                </a:tc>
                <a:tc>
                  <a:txBody>
                    <a:bodyPr/>
                    <a:lstStyle/>
                    <a:p>
                      <a:r>
                        <a:rPr lang="en-GB" sz="1200" dirty="0" smtClean="0">
                          <a:latin typeface="Comic Sans MS" pitchFamily="66" charset="0"/>
                        </a:rPr>
                        <a:t>community</a:t>
                      </a:r>
                      <a:endParaRPr lang="en-GB" sz="1200" dirty="0">
                        <a:latin typeface="Comic Sans MS" pitchFamily="66" charset="0"/>
                      </a:endParaRPr>
                    </a:p>
                  </a:txBody>
                  <a:tcPr/>
                </a:tc>
                <a:tc>
                  <a:txBody>
                    <a:bodyPr/>
                    <a:lstStyle/>
                    <a:p>
                      <a:r>
                        <a:rPr lang="en-GB" sz="1200" dirty="0" smtClean="0">
                          <a:latin typeface="Comic Sans MS" pitchFamily="66" charset="0"/>
                        </a:rPr>
                        <a:t>desperate</a:t>
                      </a:r>
                      <a:endParaRPr lang="en-GB" sz="12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200" dirty="0" smtClean="0">
                          <a:latin typeface="Comic Sans MS" pitchFamily="66" charset="0"/>
                        </a:rPr>
                        <a:t>aggressive</a:t>
                      </a:r>
                      <a:endParaRPr lang="en-GB" sz="1200" dirty="0">
                        <a:latin typeface="Comic Sans MS" pitchFamily="66" charset="0"/>
                      </a:endParaRPr>
                    </a:p>
                  </a:txBody>
                  <a:tcPr/>
                </a:tc>
                <a:tc>
                  <a:txBody>
                    <a:bodyPr/>
                    <a:lstStyle/>
                    <a:p>
                      <a:r>
                        <a:rPr lang="en-GB" sz="1200" dirty="0" smtClean="0">
                          <a:latin typeface="Comic Sans MS" pitchFamily="66" charset="0"/>
                        </a:rPr>
                        <a:t>bargain</a:t>
                      </a:r>
                      <a:endParaRPr lang="en-GB" sz="1200" dirty="0">
                        <a:latin typeface="Comic Sans MS" pitchFamily="66" charset="0"/>
                      </a:endParaRPr>
                    </a:p>
                  </a:txBody>
                  <a:tcPr/>
                </a:tc>
                <a:tc>
                  <a:txBody>
                    <a:bodyPr/>
                    <a:lstStyle/>
                    <a:p>
                      <a:r>
                        <a:rPr lang="en-GB" sz="1200" dirty="0" smtClean="0">
                          <a:latin typeface="Comic Sans MS" pitchFamily="66" charset="0"/>
                        </a:rPr>
                        <a:t>competition</a:t>
                      </a:r>
                      <a:endParaRPr lang="en-GB" sz="1200" dirty="0">
                        <a:latin typeface="Comic Sans MS" pitchFamily="66" charset="0"/>
                      </a:endParaRPr>
                    </a:p>
                  </a:txBody>
                  <a:tcPr/>
                </a:tc>
                <a:tc>
                  <a:txBody>
                    <a:bodyPr/>
                    <a:lstStyle/>
                    <a:p>
                      <a:r>
                        <a:rPr lang="en-GB" sz="1200" dirty="0" smtClean="0">
                          <a:latin typeface="Comic Sans MS" pitchFamily="66" charset="0"/>
                        </a:rPr>
                        <a:t>develop</a:t>
                      </a:r>
                      <a:endParaRPr lang="en-GB" sz="12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200" dirty="0" smtClean="0">
                          <a:latin typeface="Comic Sans MS" pitchFamily="66" charset="0"/>
                        </a:rPr>
                        <a:t>apparent</a:t>
                      </a:r>
                      <a:endParaRPr lang="en-GB" sz="1200" dirty="0">
                        <a:latin typeface="Comic Sans MS" pitchFamily="66" charset="0"/>
                      </a:endParaRPr>
                    </a:p>
                  </a:txBody>
                  <a:tcPr/>
                </a:tc>
                <a:tc>
                  <a:txBody>
                    <a:bodyPr/>
                    <a:lstStyle/>
                    <a:p>
                      <a:r>
                        <a:rPr lang="en-GB" sz="1200" dirty="0" smtClean="0">
                          <a:latin typeface="Comic Sans MS" pitchFamily="66" charset="0"/>
                        </a:rPr>
                        <a:t>category</a:t>
                      </a:r>
                      <a:endParaRPr lang="en-GB" sz="1200" dirty="0">
                        <a:latin typeface="Comic Sans MS" pitchFamily="66" charset="0"/>
                      </a:endParaRPr>
                    </a:p>
                  </a:txBody>
                  <a:tcPr/>
                </a:tc>
                <a:tc>
                  <a:txBody>
                    <a:bodyPr/>
                    <a:lstStyle/>
                    <a:p>
                      <a:r>
                        <a:rPr lang="en-GB" sz="1200" dirty="0" smtClean="0">
                          <a:latin typeface="Comic Sans MS" pitchFamily="66" charset="0"/>
                        </a:rPr>
                        <a:t>correspondence</a:t>
                      </a:r>
                      <a:endParaRPr lang="en-GB" sz="1200" dirty="0">
                        <a:latin typeface="Comic Sans MS" pitchFamily="66" charset="0"/>
                      </a:endParaRPr>
                    </a:p>
                  </a:txBody>
                  <a:tcPr/>
                </a:tc>
                <a:tc>
                  <a:txBody>
                    <a:bodyPr/>
                    <a:lstStyle/>
                    <a:p>
                      <a:r>
                        <a:rPr lang="en-GB" sz="1200" dirty="0" smtClean="0">
                          <a:latin typeface="Comic Sans MS" pitchFamily="66" charset="0"/>
                        </a:rPr>
                        <a:t>dictionary</a:t>
                      </a:r>
                      <a:endParaRPr lang="en-GB" sz="12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268760" y="4716016"/>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28700" y="518160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Sentences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Write</a:t>
            </a:r>
            <a:r>
              <a:rPr lang="en-GB" sz="4400" dirty="0" smtClean="0">
                <a:solidFill>
                  <a:schemeClr val="tx1">
                    <a:tint val="75000"/>
                  </a:schemeClr>
                </a:solidFill>
                <a:latin typeface="Comic Sans MS" pitchFamily="66" charset="0"/>
              </a:rPr>
              <a:t> your spelling in a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Design</a:t>
            </a:r>
            <a:r>
              <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Pick a word and write it in bubble letters.  Colour each word in a different colour or pattern.</a:t>
            </a: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Pyramid</a:t>
            </a:r>
            <a:r>
              <a:rPr lang="en-GB" sz="4400" dirty="0" smtClean="0">
                <a:solidFill>
                  <a:schemeClr val="tx1">
                    <a:tint val="75000"/>
                  </a:schemeClr>
                </a:solidFill>
                <a:latin typeface="Comic Sans MS" pitchFamily="66" charset="0"/>
              </a:rPr>
              <a:t> Power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Sort your words into a list from easiest to hardest. Write the easiest word at the top of the page near the middle.  Write the next word twice underneath  Then write the third word three times.  Continue this until you have made your pyramid.</a:t>
            </a:r>
            <a:endParaRPr kumimoji="0" lang="en-GB" sz="44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noProof="0" dirty="0" smtClean="0">
                <a:solidFill>
                  <a:schemeClr val="tx1">
                    <a:tint val="75000"/>
                  </a:schemeClr>
                </a:solidFill>
                <a:latin typeface="Comic Sans MS" pitchFamily="66" charset="0"/>
              </a:rPr>
              <a:t>Five</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Spring </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824536" cy="1472560"/>
        </p:xfrm>
        <a:graphic>
          <a:graphicData uri="http://schemas.openxmlformats.org/drawingml/2006/table">
            <a:tbl>
              <a:tblPr firstRow="1" bandRow="1">
                <a:tableStyleId>{5C22544A-7EE6-4342-B048-85BDC9FD1C3A}</a:tableStyleId>
              </a:tblPr>
              <a:tblGrid>
                <a:gridCol w="1206134">
                  <a:extLst>
                    <a:ext uri="{9D8B030D-6E8A-4147-A177-3AD203B41FA5}">
                      <a16:colId xmlns:a16="http://schemas.microsoft.com/office/drawing/2014/main" val="20000"/>
                    </a:ext>
                  </a:extLst>
                </a:gridCol>
                <a:gridCol w="1206134">
                  <a:extLst>
                    <a:ext uri="{9D8B030D-6E8A-4147-A177-3AD203B41FA5}">
                      <a16:colId xmlns:a16="http://schemas.microsoft.com/office/drawing/2014/main" val="20001"/>
                    </a:ext>
                  </a:extLst>
                </a:gridCol>
                <a:gridCol w="1206134">
                  <a:extLst>
                    <a:ext uri="{9D8B030D-6E8A-4147-A177-3AD203B41FA5}">
                      <a16:colId xmlns:a16="http://schemas.microsoft.com/office/drawing/2014/main" val="20002"/>
                    </a:ext>
                  </a:extLst>
                </a:gridCol>
                <a:gridCol w="1206134">
                  <a:extLst>
                    <a:ext uri="{9D8B030D-6E8A-4147-A177-3AD203B41FA5}">
                      <a16:colId xmlns:a16="http://schemas.microsoft.com/office/drawing/2014/main" val="20003"/>
                    </a:ext>
                  </a:extLst>
                </a:gridCol>
              </a:tblGrid>
              <a:tr h="360040">
                <a:tc>
                  <a:txBody>
                    <a:bodyPr/>
                    <a:lstStyle/>
                    <a:p>
                      <a:r>
                        <a:rPr lang="en-GB" sz="1400" dirty="0" smtClean="0">
                          <a:latin typeface="Comic Sans MS" pitchFamily="66" charset="0"/>
                        </a:rPr>
                        <a:t>environment</a:t>
                      </a:r>
                      <a:endParaRPr lang="en-GB" sz="1400" dirty="0">
                        <a:latin typeface="Comic Sans MS" pitchFamily="66" charset="0"/>
                      </a:endParaRPr>
                    </a:p>
                  </a:txBody>
                  <a:tcPr/>
                </a:tc>
                <a:tc>
                  <a:txBody>
                    <a:bodyPr/>
                    <a:lstStyle/>
                    <a:p>
                      <a:r>
                        <a:rPr lang="en-GB" sz="1400" dirty="0" smtClean="0">
                          <a:latin typeface="Comic Sans MS" pitchFamily="66" charset="0"/>
                        </a:rPr>
                        <a:t>especially</a:t>
                      </a:r>
                      <a:endParaRPr lang="en-GB" sz="1400" dirty="0">
                        <a:latin typeface="Comic Sans MS" pitchFamily="66" charset="0"/>
                      </a:endParaRPr>
                    </a:p>
                  </a:txBody>
                  <a:tcPr/>
                </a:tc>
                <a:tc>
                  <a:txBody>
                    <a:bodyPr/>
                    <a:lstStyle/>
                    <a:p>
                      <a:r>
                        <a:rPr lang="en-GB" sz="1400" dirty="0" smtClean="0">
                          <a:latin typeface="Comic Sans MS" pitchFamily="66" charset="0"/>
                        </a:rPr>
                        <a:t>identity</a:t>
                      </a:r>
                      <a:endParaRPr lang="en-GB" sz="1400" dirty="0">
                        <a:latin typeface="Comic Sans MS" pitchFamily="66" charset="0"/>
                      </a:endParaRPr>
                    </a:p>
                  </a:txBody>
                  <a:tcPr/>
                </a:tc>
                <a:tc>
                  <a:txBody>
                    <a:bodyPr/>
                    <a:lstStyle/>
                    <a:p>
                      <a:r>
                        <a:rPr lang="en-GB" sz="1400" dirty="0" smtClean="0">
                          <a:latin typeface="Comic Sans MS" pitchFamily="66" charset="0"/>
                        </a:rPr>
                        <a:t>language</a:t>
                      </a:r>
                      <a:endParaRPr lang="en-GB" sz="14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latin typeface="Comic Sans MS" pitchFamily="66" charset="0"/>
                        </a:rPr>
                        <a:t>equip</a:t>
                      </a:r>
                      <a:endParaRPr lang="en-GB" sz="1400" dirty="0">
                        <a:latin typeface="Comic Sans MS" pitchFamily="66" charset="0"/>
                      </a:endParaRPr>
                    </a:p>
                  </a:txBody>
                  <a:tcPr/>
                </a:tc>
                <a:tc>
                  <a:txBody>
                    <a:bodyPr/>
                    <a:lstStyle/>
                    <a:p>
                      <a:r>
                        <a:rPr lang="en-GB" sz="1400" dirty="0" smtClean="0">
                          <a:latin typeface="Comic Sans MS" pitchFamily="66" charset="0"/>
                        </a:rPr>
                        <a:t>excellent</a:t>
                      </a:r>
                      <a:endParaRPr lang="en-GB" sz="1400" dirty="0">
                        <a:latin typeface="Comic Sans MS" pitchFamily="66" charset="0"/>
                      </a:endParaRPr>
                    </a:p>
                  </a:txBody>
                  <a:tcPr/>
                </a:tc>
                <a:tc>
                  <a:txBody>
                    <a:bodyPr/>
                    <a:lstStyle/>
                    <a:p>
                      <a:r>
                        <a:rPr lang="en-GB" sz="1400" dirty="0" smtClean="0">
                          <a:latin typeface="Comic Sans MS" pitchFamily="66" charset="0"/>
                        </a:rPr>
                        <a:t>immediate</a:t>
                      </a:r>
                      <a:endParaRPr lang="en-GB" sz="1400" dirty="0">
                        <a:latin typeface="Comic Sans MS" pitchFamily="66" charset="0"/>
                      </a:endParaRPr>
                    </a:p>
                  </a:txBody>
                  <a:tcPr/>
                </a:tc>
                <a:tc>
                  <a:txBody>
                    <a:bodyPr/>
                    <a:lstStyle/>
                    <a:p>
                      <a:r>
                        <a:rPr lang="en-GB" sz="1400" dirty="0" smtClean="0">
                          <a:latin typeface="Comic Sans MS" pitchFamily="66" charset="0"/>
                        </a:rPr>
                        <a:t>lightning</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latin typeface="Comic Sans MS" pitchFamily="66" charset="0"/>
                        </a:rPr>
                        <a:t>equipped</a:t>
                      </a:r>
                      <a:endParaRPr lang="en-GB" sz="1400" dirty="0">
                        <a:latin typeface="Comic Sans MS" pitchFamily="66" charset="0"/>
                      </a:endParaRPr>
                    </a:p>
                  </a:txBody>
                  <a:tcPr/>
                </a:tc>
                <a:tc>
                  <a:txBody>
                    <a:bodyPr/>
                    <a:lstStyle/>
                    <a:p>
                      <a:r>
                        <a:rPr lang="en-GB" sz="1400" dirty="0" smtClean="0">
                          <a:latin typeface="Comic Sans MS" pitchFamily="66" charset="0"/>
                        </a:rPr>
                        <a:t>forty</a:t>
                      </a:r>
                      <a:endParaRPr lang="en-GB" sz="1400" dirty="0">
                        <a:latin typeface="Comic Sans MS" pitchFamily="66" charset="0"/>
                      </a:endParaRPr>
                    </a:p>
                  </a:txBody>
                  <a:tcPr/>
                </a:tc>
                <a:tc>
                  <a:txBody>
                    <a:bodyPr/>
                    <a:lstStyle/>
                    <a:p>
                      <a:r>
                        <a:rPr lang="en-GB" sz="1400" dirty="0" smtClean="0">
                          <a:latin typeface="Comic Sans MS" pitchFamily="66" charset="0"/>
                        </a:rPr>
                        <a:t>immediately</a:t>
                      </a:r>
                      <a:endParaRPr lang="en-GB" sz="1400" dirty="0">
                        <a:latin typeface="Comic Sans MS" pitchFamily="66" charset="0"/>
                      </a:endParaRPr>
                    </a:p>
                  </a:txBody>
                  <a:tcPr/>
                </a:tc>
                <a:tc>
                  <a:txBody>
                    <a:bodyPr/>
                    <a:lstStyle/>
                    <a:p>
                      <a:r>
                        <a:rPr lang="en-GB" sz="1400" dirty="0" smtClean="0">
                          <a:latin typeface="Comic Sans MS" pitchFamily="66" charset="0"/>
                        </a:rPr>
                        <a:t>muscle</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latin typeface="Comic Sans MS" pitchFamily="66" charset="0"/>
                        </a:rPr>
                        <a:t>equipment</a:t>
                      </a:r>
                      <a:endParaRPr lang="en-GB" sz="1400" dirty="0">
                        <a:latin typeface="Comic Sans MS" pitchFamily="66" charset="0"/>
                      </a:endParaRPr>
                    </a:p>
                  </a:txBody>
                  <a:tcPr/>
                </a:tc>
                <a:tc>
                  <a:txBody>
                    <a:bodyPr/>
                    <a:lstStyle/>
                    <a:p>
                      <a:r>
                        <a:rPr lang="en-GB" sz="1400" dirty="0" smtClean="0">
                          <a:latin typeface="Comic Sans MS" pitchFamily="66" charset="0"/>
                        </a:rPr>
                        <a:t>frequently</a:t>
                      </a:r>
                      <a:endParaRPr lang="en-GB" sz="1400" dirty="0">
                        <a:latin typeface="Comic Sans MS" pitchFamily="66" charset="0"/>
                      </a:endParaRPr>
                    </a:p>
                  </a:txBody>
                  <a:tcPr/>
                </a:tc>
                <a:tc>
                  <a:txBody>
                    <a:bodyPr/>
                    <a:lstStyle/>
                    <a:p>
                      <a:r>
                        <a:rPr lang="en-GB" sz="1400" dirty="0" smtClean="0">
                          <a:latin typeface="Comic Sans MS" pitchFamily="66" charset="0"/>
                        </a:rPr>
                        <a:t>individual</a:t>
                      </a:r>
                      <a:endParaRPr lang="en-GB" sz="1400" dirty="0">
                        <a:latin typeface="Comic Sans MS" pitchFamily="66" charset="0"/>
                      </a:endParaRPr>
                    </a:p>
                  </a:txBody>
                  <a:tcPr/>
                </a:tc>
                <a:tc>
                  <a:txBody>
                    <a:bodyPr/>
                    <a:lstStyle/>
                    <a:p>
                      <a:r>
                        <a:rPr lang="en-GB" sz="1400" dirty="0" smtClean="0">
                          <a:latin typeface="Comic Sans MS" pitchFamily="66" charset="0"/>
                        </a:rPr>
                        <a:t>neighbour</a:t>
                      </a:r>
                      <a:endParaRPr lang="en-GB" sz="14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340768" y="3563888"/>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28700" y="518160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4400" dirty="0" smtClean="0">
              <a:solidFill>
                <a:schemeClr val="tx1">
                  <a:tint val="75000"/>
                </a:schemeClr>
              </a:solidFill>
              <a:latin typeface="Comic Sans MS" pitchFamily="66" charset="0"/>
            </a:endParaRPr>
          </a:p>
          <a:p>
            <a:pPr lvl="0">
              <a:spcBef>
                <a:spcPct val="20000"/>
              </a:spcBef>
              <a:defRPr/>
            </a:pPr>
            <a:r>
              <a:rPr lang="en-GB" sz="4400" dirty="0" smtClean="0">
                <a:solidFill>
                  <a:schemeClr val="tx1">
                    <a:tint val="75000"/>
                  </a:schemeClr>
                </a:solidFill>
                <a:latin typeface="Comic Sans MS" pitchFamily="66" charset="0"/>
              </a:rPr>
              <a:t>Scrabble Spellings</a:t>
            </a:r>
          </a:p>
          <a:p>
            <a:pPr lvl="0">
              <a:spcBef>
                <a:spcPct val="20000"/>
              </a:spcBef>
              <a:defRPr/>
            </a:pPr>
            <a:r>
              <a:rPr lang="en-GB" altLang="en-US" sz="4400" dirty="0" smtClean="0">
                <a:solidFill>
                  <a:schemeClr val="tx1">
                    <a:tint val="75000"/>
                  </a:schemeClr>
                </a:solidFill>
                <a:latin typeface="Comic Sans MS" pitchFamily="66" charset="0"/>
              </a:rPr>
              <a:t>Find the letters that you need to spell your word and then mix them up in a bag.  Can you unscramble them to spell the word correctly?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Design</a:t>
            </a:r>
            <a:r>
              <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Pick a word and write it in bubble letters.  Colour each word in a different colour or pattern.</a:t>
            </a: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Pyramid</a:t>
            </a:r>
            <a:r>
              <a:rPr lang="en-GB" sz="4400" dirty="0" smtClean="0">
                <a:solidFill>
                  <a:schemeClr val="tx1">
                    <a:tint val="75000"/>
                  </a:schemeClr>
                </a:solidFill>
                <a:latin typeface="Comic Sans MS" pitchFamily="66" charset="0"/>
              </a:rPr>
              <a:t> Power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Sort your words into a list from easiest to hardest. Write the easiest word at the top of the page near the middle.  Write the next word twice underneath  Then write the third word three times.  Continue this until you have made your pyramid.</a:t>
            </a:r>
            <a:endParaRPr kumimoji="0" lang="en-GB" sz="44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noProof="0" dirty="0" smtClean="0">
                <a:solidFill>
                  <a:schemeClr val="tx1">
                    <a:tint val="75000"/>
                  </a:schemeClr>
                </a:solidFill>
                <a:latin typeface="Comic Sans MS" pitchFamily="66" charset="0"/>
              </a:rPr>
              <a:t>Five</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Summer </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824536" cy="1472560"/>
        </p:xfrm>
        <a:graphic>
          <a:graphicData uri="http://schemas.openxmlformats.org/drawingml/2006/table">
            <a:tbl>
              <a:tblPr firstRow="1" bandRow="1">
                <a:tableStyleId>{5C22544A-7EE6-4342-B048-85BDC9FD1C3A}</a:tableStyleId>
              </a:tblPr>
              <a:tblGrid>
                <a:gridCol w="1206134">
                  <a:extLst>
                    <a:ext uri="{9D8B030D-6E8A-4147-A177-3AD203B41FA5}">
                      <a16:colId xmlns:a16="http://schemas.microsoft.com/office/drawing/2014/main" val="20000"/>
                    </a:ext>
                  </a:extLst>
                </a:gridCol>
                <a:gridCol w="1206134">
                  <a:extLst>
                    <a:ext uri="{9D8B030D-6E8A-4147-A177-3AD203B41FA5}">
                      <a16:colId xmlns:a16="http://schemas.microsoft.com/office/drawing/2014/main" val="20001"/>
                    </a:ext>
                  </a:extLst>
                </a:gridCol>
                <a:gridCol w="1206134">
                  <a:extLst>
                    <a:ext uri="{9D8B030D-6E8A-4147-A177-3AD203B41FA5}">
                      <a16:colId xmlns:a16="http://schemas.microsoft.com/office/drawing/2014/main" val="20002"/>
                    </a:ext>
                  </a:extLst>
                </a:gridCol>
                <a:gridCol w="1206134">
                  <a:extLst>
                    <a:ext uri="{9D8B030D-6E8A-4147-A177-3AD203B41FA5}">
                      <a16:colId xmlns:a16="http://schemas.microsoft.com/office/drawing/2014/main" val="20003"/>
                    </a:ext>
                  </a:extLst>
                </a:gridCol>
              </a:tblGrid>
              <a:tr h="360040">
                <a:tc>
                  <a:txBody>
                    <a:bodyPr/>
                    <a:lstStyle/>
                    <a:p>
                      <a:r>
                        <a:rPr lang="en-GB" sz="1200" dirty="0" smtClean="0">
                          <a:latin typeface="Comic Sans MS" pitchFamily="66" charset="0"/>
                        </a:rPr>
                        <a:t>occupy</a:t>
                      </a:r>
                      <a:endParaRPr lang="en-GB" sz="1200" dirty="0">
                        <a:latin typeface="Comic Sans MS" pitchFamily="66" charset="0"/>
                      </a:endParaRPr>
                    </a:p>
                  </a:txBody>
                  <a:tcPr/>
                </a:tc>
                <a:tc>
                  <a:txBody>
                    <a:bodyPr/>
                    <a:lstStyle/>
                    <a:p>
                      <a:r>
                        <a:rPr lang="en-GB" sz="1200" dirty="0" smtClean="0">
                          <a:latin typeface="Comic Sans MS" pitchFamily="66" charset="0"/>
                        </a:rPr>
                        <a:t>programme</a:t>
                      </a:r>
                      <a:endParaRPr lang="en-GB" sz="1200" dirty="0">
                        <a:latin typeface="Comic Sans MS" pitchFamily="66" charset="0"/>
                      </a:endParaRPr>
                    </a:p>
                  </a:txBody>
                  <a:tcPr/>
                </a:tc>
                <a:tc>
                  <a:txBody>
                    <a:bodyPr/>
                    <a:lstStyle/>
                    <a:p>
                      <a:r>
                        <a:rPr lang="en-GB" sz="1200" dirty="0" smtClean="0">
                          <a:latin typeface="Comic Sans MS" pitchFamily="66" charset="0"/>
                        </a:rPr>
                        <a:t>secretary</a:t>
                      </a:r>
                      <a:endParaRPr lang="en-GB" sz="1200" dirty="0">
                        <a:latin typeface="Comic Sans MS" pitchFamily="66" charset="0"/>
                      </a:endParaRPr>
                    </a:p>
                  </a:txBody>
                  <a:tcPr/>
                </a:tc>
                <a:tc>
                  <a:txBody>
                    <a:bodyPr/>
                    <a:lstStyle/>
                    <a:p>
                      <a:r>
                        <a:rPr lang="en-GB" sz="1200" dirty="0" smtClean="0">
                          <a:latin typeface="Comic Sans MS" pitchFamily="66" charset="0"/>
                        </a:rPr>
                        <a:t>system</a:t>
                      </a:r>
                      <a:endParaRPr lang="en-GB" sz="12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200" dirty="0" smtClean="0">
                          <a:latin typeface="Comic Sans MS" pitchFamily="66" charset="0"/>
                        </a:rPr>
                        <a:t>opportunity</a:t>
                      </a:r>
                      <a:endParaRPr lang="en-GB" sz="1200" dirty="0">
                        <a:latin typeface="Comic Sans MS" pitchFamily="66" charset="0"/>
                      </a:endParaRPr>
                    </a:p>
                  </a:txBody>
                  <a:tcPr/>
                </a:tc>
                <a:tc>
                  <a:txBody>
                    <a:bodyPr/>
                    <a:lstStyle/>
                    <a:p>
                      <a:r>
                        <a:rPr lang="en-GB" sz="1200" dirty="0" smtClean="0">
                          <a:latin typeface="Comic Sans MS" pitchFamily="66" charset="0"/>
                        </a:rPr>
                        <a:t>recognise</a:t>
                      </a:r>
                      <a:endParaRPr lang="en-GB" sz="1200" dirty="0">
                        <a:latin typeface="Comic Sans MS" pitchFamily="66" charset="0"/>
                      </a:endParaRPr>
                    </a:p>
                  </a:txBody>
                  <a:tcPr/>
                </a:tc>
                <a:tc>
                  <a:txBody>
                    <a:bodyPr/>
                    <a:lstStyle/>
                    <a:p>
                      <a:r>
                        <a:rPr lang="en-GB" sz="1200" dirty="0" smtClean="0">
                          <a:latin typeface="Comic Sans MS" pitchFamily="66" charset="0"/>
                        </a:rPr>
                        <a:t>shoulder</a:t>
                      </a:r>
                      <a:endParaRPr lang="en-GB" sz="1200" dirty="0">
                        <a:latin typeface="Comic Sans MS" pitchFamily="66" charset="0"/>
                      </a:endParaRPr>
                    </a:p>
                  </a:txBody>
                  <a:tcPr/>
                </a:tc>
                <a:tc>
                  <a:txBody>
                    <a:bodyPr/>
                    <a:lstStyle/>
                    <a:p>
                      <a:r>
                        <a:rPr lang="en-GB" sz="1200" dirty="0" smtClean="0">
                          <a:latin typeface="Comic Sans MS" pitchFamily="66" charset="0"/>
                        </a:rPr>
                        <a:t>temperature</a:t>
                      </a:r>
                      <a:endParaRPr lang="en-GB" sz="12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200" dirty="0" smtClean="0">
                          <a:latin typeface="Comic Sans MS" pitchFamily="66" charset="0"/>
                        </a:rPr>
                        <a:t>persuade</a:t>
                      </a:r>
                      <a:endParaRPr lang="en-GB" sz="1200" dirty="0">
                        <a:latin typeface="Comic Sans MS" pitchFamily="66" charset="0"/>
                      </a:endParaRPr>
                    </a:p>
                  </a:txBody>
                  <a:tcPr/>
                </a:tc>
                <a:tc>
                  <a:txBody>
                    <a:bodyPr/>
                    <a:lstStyle/>
                    <a:p>
                      <a:r>
                        <a:rPr lang="en-GB" sz="1200" dirty="0" smtClean="0">
                          <a:latin typeface="Comic Sans MS" pitchFamily="66" charset="0"/>
                        </a:rPr>
                        <a:t>relevant</a:t>
                      </a:r>
                      <a:endParaRPr lang="en-GB" sz="1200" dirty="0">
                        <a:latin typeface="Comic Sans MS" pitchFamily="66" charset="0"/>
                      </a:endParaRPr>
                    </a:p>
                  </a:txBody>
                  <a:tcPr/>
                </a:tc>
                <a:tc>
                  <a:txBody>
                    <a:bodyPr/>
                    <a:lstStyle/>
                    <a:p>
                      <a:r>
                        <a:rPr lang="en-GB" sz="1200" dirty="0" smtClean="0">
                          <a:latin typeface="Comic Sans MS" pitchFamily="66" charset="0"/>
                        </a:rPr>
                        <a:t>soldier</a:t>
                      </a:r>
                      <a:endParaRPr lang="en-GB" sz="1200" dirty="0">
                        <a:latin typeface="Comic Sans MS" pitchFamily="66" charset="0"/>
                      </a:endParaRPr>
                    </a:p>
                  </a:txBody>
                  <a:tcPr/>
                </a:tc>
                <a:tc>
                  <a:txBody>
                    <a:bodyPr/>
                    <a:lstStyle/>
                    <a:p>
                      <a:r>
                        <a:rPr lang="en-GB" sz="1200" dirty="0" smtClean="0">
                          <a:latin typeface="Comic Sans MS" pitchFamily="66" charset="0"/>
                        </a:rPr>
                        <a:t>twelfth</a:t>
                      </a:r>
                      <a:endParaRPr lang="en-GB" sz="12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200" dirty="0" smtClean="0">
                          <a:latin typeface="Comic Sans MS" pitchFamily="66" charset="0"/>
                        </a:rPr>
                        <a:t>profession</a:t>
                      </a:r>
                      <a:endParaRPr lang="en-GB" sz="1200" dirty="0">
                        <a:latin typeface="Comic Sans MS" pitchFamily="66" charset="0"/>
                      </a:endParaRPr>
                    </a:p>
                  </a:txBody>
                  <a:tcPr/>
                </a:tc>
                <a:tc>
                  <a:txBody>
                    <a:bodyPr/>
                    <a:lstStyle/>
                    <a:p>
                      <a:r>
                        <a:rPr lang="en-GB" sz="1200" dirty="0" smtClean="0">
                          <a:latin typeface="Comic Sans MS" pitchFamily="66" charset="0"/>
                        </a:rPr>
                        <a:t>restaurant</a:t>
                      </a:r>
                      <a:endParaRPr lang="en-GB" sz="1200" dirty="0">
                        <a:latin typeface="Comic Sans MS" pitchFamily="66" charset="0"/>
                      </a:endParaRPr>
                    </a:p>
                  </a:txBody>
                  <a:tcPr/>
                </a:tc>
                <a:tc>
                  <a:txBody>
                    <a:bodyPr/>
                    <a:lstStyle/>
                    <a:p>
                      <a:r>
                        <a:rPr lang="en-GB" sz="1200" dirty="0" smtClean="0">
                          <a:latin typeface="Comic Sans MS" pitchFamily="66" charset="0"/>
                        </a:rPr>
                        <a:t>suggest</a:t>
                      </a:r>
                      <a:endParaRPr lang="en-GB" sz="1200" dirty="0">
                        <a:latin typeface="Comic Sans MS" pitchFamily="66" charset="0"/>
                      </a:endParaRPr>
                    </a:p>
                  </a:txBody>
                  <a:tcPr/>
                </a:tc>
                <a:tc>
                  <a:txBody>
                    <a:bodyPr/>
                    <a:lstStyle/>
                    <a:p>
                      <a:r>
                        <a:rPr lang="en-GB" sz="1200" dirty="0" smtClean="0">
                          <a:latin typeface="Comic Sans MS" pitchFamily="66" charset="0"/>
                        </a:rPr>
                        <a:t>variety</a:t>
                      </a:r>
                      <a:endParaRPr lang="en-GB" sz="12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268760" y="4716016"/>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28700" y="518160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4400" dirty="0" smtClean="0">
              <a:solidFill>
                <a:schemeClr val="tx1">
                  <a:tint val="75000"/>
                </a:schemeClr>
              </a:solidFill>
              <a:latin typeface="Comic Sans MS" pitchFamily="66" charset="0"/>
            </a:endParaRPr>
          </a:p>
          <a:p>
            <a:pPr lvl="0">
              <a:spcBef>
                <a:spcPct val="20000"/>
              </a:spcBef>
              <a:defRPr/>
            </a:pPr>
            <a:r>
              <a:rPr lang="en-GB" sz="4400" dirty="0" smtClean="0">
                <a:solidFill>
                  <a:schemeClr val="tx1">
                    <a:tint val="75000"/>
                  </a:schemeClr>
                </a:solidFill>
                <a:latin typeface="Comic Sans MS" pitchFamily="66" charset="0"/>
              </a:rPr>
              <a:t>Scrabble Spellings</a:t>
            </a:r>
          </a:p>
          <a:p>
            <a:pPr lvl="0">
              <a:spcBef>
                <a:spcPct val="20000"/>
              </a:spcBef>
              <a:defRPr/>
            </a:pPr>
            <a:r>
              <a:rPr lang="en-GB" altLang="en-US" sz="4400" dirty="0" smtClean="0">
                <a:solidFill>
                  <a:schemeClr val="tx1">
                    <a:tint val="75000"/>
                  </a:schemeClr>
                </a:solidFill>
                <a:latin typeface="Comic Sans MS" pitchFamily="66" charset="0"/>
              </a:rPr>
              <a:t>Find the letters that you need to spell your word and then mix them up in a bag.  Can you unscramble them to spell the word correctly?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Design</a:t>
            </a:r>
            <a:r>
              <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Pick a word and write it in bubble letters.  Colour each word in a different colour or pattern.</a:t>
            </a: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Pyramid</a:t>
            </a:r>
            <a:r>
              <a:rPr lang="en-GB" sz="4400" dirty="0" smtClean="0">
                <a:solidFill>
                  <a:schemeClr val="tx1">
                    <a:tint val="75000"/>
                  </a:schemeClr>
                </a:solidFill>
                <a:latin typeface="Comic Sans MS" pitchFamily="66" charset="0"/>
              </a:rPr>
              <a:t> Power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Sort your words into a list from easiest to hardest. Write the easiest word at the top of the page near the middle.  Write the next word twice underneath  Then write the third word three times.  Continue this until you have made your pyramid.</a:t>
            </a:r>
            <a:endParaRPr kumimoji="0" lang="en-GB" sz="44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Six</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dirty="0" smtClean="0">
                <a:solidFill>
                  <a:schemeClr val="tx1">
                    <a:tint val="75000"/>
                  </a:schemeClr>
                </a:solidFill>
                <a:latin typeface="Comic Sans MS" pitchFamily="66" charset="0"/>
              </a:rPr>
              <a:t>Autumn </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196752" y="1763688"/>
          <a:ext cx="5184576" cy="147256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360040">
                <a:tc>
                  <a:txBody>
                    <a:bodyPr/>
                    <a:lstStyle/>
                    <a:p>
                      <a:r>
                        <a:rPr lang="en-GB" sz="1400" dirty="0" smtClean="0">
                          <a:latin typeface="Comic Sans MS" pitchFamily="66" charset="0"/>
                        </a:rPr>
                        <a:t>achieve</a:t>
                      </a:r>
                      <a:endParaRPr lang="en-GB" sz="1400" dirty="0">
                        <a:latin typeface="Comic Sans MS" pitchFamily="66" charset="0"/>
                      </a:endParaRPr>
                    </a:p>
                  </a:txBody>
                  <a:tcPr/>
                </a:tc>
                <a:tc>
                  <a:txBody>
                    <a:bodyPr/>
                    <a:lstStyle/>
                    <a:p>
                      <a:r>
                        <a:rPr lang="en-GB" sz="1400" dirty="0" smtClean="0">
                          <a:latin typeface="Comic Sans MS" pitchFamily="66" charset="0"/>
                        </a:rPr>
                        <a:t>available</a:t>
                      </a:r>
                      <a:endParaRPr lang="en-GB" sz="1400" dirty="0">
                        <a:latin typeface="Comic Sans MS" pitchFamily="66" charset="0"/>
                      </a:endParaRPr>
                    </a:p>
                  </a:txBody>
                  <a:tcPr/>
                </a:tc>
                <a:tc>
                  <a:txBody>
                    <a:bodyPr/>
                    <a:lstStyle/>
                    <a:p>
                      <a:r>
                        <a:rPr lang="en-GB" sz="1400" dirty="0" smtClean="0">
                          <a:latin typeface="Comic Sans MS" pitchFamily="66" charset="0"/>
                        </a:rPr>
                        <a:t>cemetery</a:t>
                      </a:r>
                      <a:endParaRPr lang="en-GB" sz="1400" dirty="0">
                        <a:latin typeface="Comic Sans MS" pitchFamily="66" charset="0"/>
                      </a:endParaRPr>
                    </a:p>
                  </a:txBody>
                  <a:tcPr/>
                </a:tc>
                <a:tc>
                  <a:txBody>
                    <a:bodyPr/>
                    <a:lstStyle/>
                    <a:p>
                      <a:r>
                        <a:rPr lang="en-GB" sz="1400" dirty="0" smtClean="0">
                          <a:latin typeface="Comic Sans MS" pitchFamily="66" charset="0"/>
                        </a:rPr>
                        <a:t>controversy</a:t>
                      </a:r>
                      <a:endParaRPr lang="en-GB" sz="14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latin typeface="Comic Sans MS" pitchFamily="66" charset="0"/>
                        </a:rPr>
                        <a:t>amateur</a:t>
                      </a:r>
                      <a:endParaRPr lang="en-GB" sz="1400" dirty="0">
                        <a:latin typeface="Comic Sans MS" pitchFamily="66" charset="0"/>
                      </a:endParaRPr>
                    </a:p>
                  </a:txBody>
                  <a:tcPr/>
                </a:tc>
                <a:tc>
                  <a:txBody>
                    <a:bodyPr/>
                    <a:lstStyle/>
                    <a:p>
                      <a:r>
                        <a:rPr lang="en-GB" sz="1400" dirty="0" smtClean="0">
                          <a:latin typeface="Comic Sans MS" pitchFamily="66" charset="0"/>
                        </a:rPr>
                        <a:t>availability</a:t>
                      </a:r>
                      <a:endParaRPr lang="en-GB" sz="1400" dirty="0">
                        <a:latin typeface="Comic Sans MS" pitchFamily="66" charset="0"/>
                      </a:endParaRPr>
                    </a:p>
                  </a:txBody>
                  <a:tcPr/>
                </a:tc>
                <a:tc>
                  <a:txBody>
                    <a:bodyPr/>
                    <a:lstStyle/>
                    <a:p>
                      <a:r>
                        <a:rPr lang="en-GB" sz="1400" dirty="0" smtClean="0">
                          <a:latin typeface="Comic Sans MS" pitchFamily="66" charset="0"/>
                        </a:rPr>
                        <a:t>committee</a:t>
                      </a:r>
                      <a:endParaRPr lang="en-GB" sz="1400" dirty="0">
                        <a:latin typeface="Comic Sans MS" pitchFamily="66" charset="0"/>
                      </a:endParaRPr>
                    </a:p>
                  </a:txBody>
                  <a:tcPr/>
                </a:tc>
                <a:tc>
                  <a:txBody>
                    <a:bodyPr/>
                    <a:lstStyle/>
                    <a:p>
                      <a:r>
                        <a:rPr lang="en-GB" sz="1400" dirty="0" smtClean="0">
                          <a:latin typeface="Comic Sans MS" pitchFamily="66" charset="0"/>
                        </a:rPr>
                        <a:t>controversial</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latin typeface="Comic Sans MS" pitchFamily="66" charset="0"/>
                        </a:rPr>
                        <a:t>ancient</a:t>
                      </a:r>
                      <a:endParaRPr lang="en-GB" sz="1400" dirty="0">
                        <a:latin typeface="Comic Sans MS" pitchFamily="66" charset="0"/>
                      </a:endParaRPr>
                    </a:p>
                  </a:txBody>
                  <a:tcPr/>
                </a:tc>
                <a:tc>
                  <a:txBody>
                    <a:bodyPr/>
                    <a:lstStyle/>
                    <a:p>
                      <a:r>
                        <a:rPr lang="en-GB" sz="1400" dirty="0" smtClean="0">
                          <a:latin typeface="Comic Sans MS" pitchFamily="66" charset="0"/>
                        </a:rPr>
                        <a:t>awkward</a:t>
                      </a:r>
                      <a:endParaRPr lang="en-GB" sz="1400" dirty="0">
                        <a:latin typeface="Comic Sans MS" pitchFamily="66" charset="0"/>
                      </a:endParaRPr>
                    </a:p>
                  </a:txBody>
                  <a:tcPr/>
                </a:tc>
                <a:tc>
                  <a:txBody>
                    <a:bodyPr/>
                    <a:lstStyle/>
                    <a:p>
                      <a:r>
                        <a:rPr lang="en-GB" sz="1400" dirty="0" smtClean="0">
                          <a:latin typeface="Comic Sans MS" pitchFamily="66" charset="0"/>
                        </a:rPr>
                        <a:t>conscience</a:t>
                      </a:r>
                      <a:endParaRPr lang="en-GB" sz="1400" dirty="0">
                        <a:latin typeface="Comic Sans MS" pitchFamily="66" charset="0"/>
                      </a:endParaRPr>
                    </a:p>
                  </a:txBody>
                  <a:tcPr/>
                </a:tc>
                <a:tc>
                  <a:txBody>
                    <a:bodyPr/>
                    <a:lstStyle/>
                    <a:p>
                      <a:r>
                        <a:rPr lang="en-GB" sz="1400" dirty="0" smtClean="0">
                          <a:latin typeface="Comic Sans MS" pitchFamily="66" charset="0"/>
                        </a:rPr>
                        <a:t>convenience</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latin typeface="Comic Sans MS" pitchFamily="66" charset="0"/>
                        </a:rPr>
                        <a:t>appreciate</a:t>
                      </a:r>
                      <a:endParaRPr lang="en-GB" sz="1400" dirty="0">
                        <a:latin typeface="Comic Sans MS" pitchFamily="66" charset="0"/>
                      </a:endParaRPr>
                    </a:p>
                  </a:txBody>
                  <a:tcPr/>
                </a:tc>
                <a:tc>
                  <a:txBody>
                    <a:bodyPr/>
                    <a:lstStyle/>
                    <a:p>
                      <a:r>
                        <a:rPr lang="en-GB" sz="1400" dirty="0" smtClean="0">
                          <a:latin typeface="Comic Sans MS" pitchFamily="66" charset="0"/>
                        </a:rPr>
                        <a:t>bruise</a:t>
                      </a:r>
                      <a:endParaRPr lang="en-GB" sz="1400" dirty="0">
                        <a:latin typeface="Comic Sans MS" pitchFamily="66" charset="0"/>
                      </a:endParaRPr>
                    </a:p>
                  </a:txBody>
                  <a:tcPr/>
                </a:tc>
                <a:tc>
                  <a:txBody>
                    <a:bodyPr/>
                    <a:lstStyle/>
                    <a:p>
                      <a:r>
                        <a:rPr lang="en-GB" sz="1400" dirty="0" smtClean="0">
                          <a:latin typeface="Comic Sans MS" pitchFamily="66" charset="0"/>
                        </a:rPr>
                        <a:t>conscious</a:t>
                      </a:r>
                      <a:endParaRPr lang="en-GB" sz="1400" dirty="0">
                        <a:latin typeface="Comic Sans MS" pitchFamily="66" charset="0"/>
                      </a:endParaRPr>
                    </a:p>
                  </a:txBody>
                  <a:tcPr/>
                </a:tc>
                <a:tc>
                  <a:txBody>
                    <a:bodyPr/>
                    <a:lstStyle/>
                    <a:p>
                      <a:r>
                        <a:rPr lang="en-GB" sz="1400" dirty="0" smtClean="0">
                          <a:latin typeface="Comic Sans MS" pitchFamily="66" charset="0"/>
                        </a:rPr>
                        <a:t>criticise</a:t>
                      </a:r>
                      <a:endParaRPr lang="en-GB" sz="14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124744" y="3491880"/>
            <a:ext cx="518457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28700" y="518160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Design</a:t>
            </a:r>
            <a:r>
              <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Pick a word and write it in bubble letters.  Colour each word in a different colour or pattern.</a:t>
            </a: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Pyramid</a:t>
            </a:r>
            <a:r>
              <a:rPr lang="en-GB" sz="4400" dirty="0" smtClean="0">
                <a:solidFill>
                  <a:schemeClr val="tx1">
                    <a:tint val="75000"/>
                  </a:schemeClr>
                </a:solidFill>
                <a:latin typeface="Comic Sans MS" pitchFamily="66" charset="0"/>
              </a:rPr>
              <a:t> Power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Sort your words into a list from easiest to hardest. Write the easiest word at the top of the page near the middle.  Write the next word twice underneath  Then write the third word three times.  Continue this until you have made your pyramid.</a:t>
            </a:r>
            <a:endParaRPr kumimoji="0" lang="en-GB" sz="44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Six</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Spring </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196752" y="1763688"/>
          <a:ext cx="5184576" cy="147256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360040">
                <a:tc>
                  <a:txBody>
                    <a:bodyPr/>
                    <a:lstStyle/>
                    <a:p>
                      <a:r>
                        <a:rPr lang="en-GB" sz="1400" dirty="0" smtClean="0">
                          <a:latin typeface="Comic Sans MS" pitchFamily="66" charset="0"/>
                        </a:rPr>
                        <a:t>curiosity</a:t>
                      </a:r>
                      <a:endParaRPr lang="en-GB" sz="1400" dirty="0">
                        <a:latin typeface="Comic Sans MS" pitchFamily="66" charset="0"/>
                      </a:endParaRPr>
                    </a:p>
                  </a:txBody>
                  <a:tcPr/>
                </a:tc>
                <a:tc>
                  <a:txBody>
                    <a:bodyPr/>
                    <a:lstStyle/>
                    <a:p>
                      <a:r>
                        <a:rPr lang="en-GB" sz="1400" dirty="0" smtClean="0">
                          <a:latin typeface="Comic Sans MS" pitchFamily="66" charset="0"/>
                        </a:rPr>
                        <a:t>exaggerate</a:t>
                      </a:r>
                      <a:endParaRPr lang="en-GB" sz="1400" dirty="0">
                        <a:latin typeface="Comic Sans MS" pitchFamily="66" charset="0"/>
                      </a:endParaRPr>
                    </a:p>
                  </a:txBody>
                  <a:tcPr/>
                </a:tc>
                <a:tc>
                  <a:txBody>
                    <a:bodyPr/>
                    <a:lstStyle/>
                    <a:p>
                      <a:r>
                        <a:rPr lang="en-GB" sz="1400" dirty="0" smtClean="0">
                          <a:latin typeface="Comic Sans MS" pitchFamily="66" charset="0"/>
                        </a:rPr>
                        <a:t>foreign</a:t>
                      </a:r>
                      <a:endParaRPr lang="en-GB" sz="1400" dirty="0">
                        <a:latin typeface="Comic Sans MS" pitchFamily="66" charset="0"/>
                      </a:endParaRPr>
                    </a:p>
                  </a:txBody>
                  <a:tcPr/>
                </a:tc>
                <a:tc>
                  <a:txBody>
                    <a:bodyPr/>
                    <a:lstStyle/>
                    <a:p>
                      <a:r>
                        <a:rPr lang="en-GB" sz="1400" dirty="0" smtClean="0">
                          <a:latin typeface="Comic Sans MS" pitchFamily="66" charset="0"/>
                        </a:rPr>
                        <a:t>hindrance</a:t>
                      </a:r>
                      <a:endParaRPr lang="en-GB" sz="14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latin typeface="Comic Sans MS" pitchFamily="66" charset="0"/>
                        </a:rPr>
                        <a:t>determined</a:t>
                      </a:r>
                      <a:endParaRPr lang="en-GB" sz="1400" dirty="0">
                        <a:latin typeface="Comic Sans MS" pitchFamily="66" charset="0"/>
                      </a:endParaRPr>
                    </a:p>
                  </a:txBody>
                  <a:tcPr/>
                </a:tc>
                <a:tc>
                  <a:txBody>
                    <a:bodyPr/>
                    <a:lstStyle/>
                    <a:p>
                      <a:r>
                        <a:rPr lang="en-GB" sz="1400" dirty="0" smtClean="0">
                          <a:latin typeface="Comic Sans MS" pitchFamily="66" charset="0"/>
                        </a:rPr>
                        <a:t>existence</a:t>
                      </a:r>
                      <a:endParaRPr lang="en-GB" sz="1400" dirty="0">
                        <a:latin typeface="Comic Sans MS" pitchFamily="66" charset="0"/>
                      </a:endParaRPr>
                    </a:p>
                  </a:txBody>
                  <a:tcPr/>
                </a:tc>
                <a:tc>
                  <a:txBody>
                    <a:bodyPr/>
                    <a:lstStyle/>
                    <a:p>
                      <a:r>
                        <a:rPr lang="en-GB" sz="1400" dirty="0" smtClean="0">
                          <a:latin typeface="Comic Sans MS" pitchFamily="66" charset="0"/>
                        </a:rPr>
                        <a:t>government</a:t>
                      </a:r>
                      <a:endParaRPr lang="en-GB" sz="1400" dirty="0">
                        <a:latin typeface="Comic Sans MS" pitchFamily="66" charset="0"/>
                      </a:endParaRPr>
                    </a:p>
                  </a:txBody>
                  <a:tcPr/>
                </a:tc>
                <a:tc>
                  <a:txBody>
                    <a:bodyPr/>
                    <a:lstStyle/>
                    <a:p>
                      <a:r>
                        <a:rPr lang="en-GB" sz="1400" dirty="0" smtClean="0">
                          <a:latin typeface="Comic Sans MS" pitchFamily="66" charset="0"/>
                        </a:rPr>
                        <a:t>interfere</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latin typeface="Comic Sans MS" pitchFamily="66" charset="0"/>
                        </a:rPr>
                        <a:t>disastrous</a:t>
                      </a:r>
                      <a:endParaRPr lang="en-GB" sz="1400" dirty="0">
                        <a:latin typeface="Comic Sans MS" pitchFamily="66" charset="0"/>
                      </a:endParaRPr>
                    </a:p>
                  </a:txBody>
                  <a:tcPr/>
                </a:tc>
                <a:tc>
                  <a:txBody>
                    <a:bodyPr/>
                    <a:lstStyle/>
                    <a:p>
                      <a:r>
                        <a:rPr lang="en-GB" sz="1400" dirty="0" smtClean="0">
                          <a:latin typeface="Comic Sans MS" pitchFamily="66" charset="0"/>
                        </a:rPr>
                        <a:t>explanation</a:t>
                      </a:r>
                      <a:endParaRPr lang="en-GB" sz="1400" dirty="0">
                        <a:latin typeface="Comic Sans MS" pitchFamily="66" charset="0"/>
                      </a:endParaRPr>
                    </a:p>
                  </a:txBody>
                  <a:tcPr/>
                </a:tc>
                <a:tc>
                  <a:txBody>
                    <a:bodyPr/>
                    <a:lstStyle/>
                    <a:p>
                      <a:r>
                        <a:rPr lang="en-GB" sz="1400" dirty="0" smtClean="0">
                          <a:latin typeface="Comic Sans MS" pitchFamily="66" charset="0"/>
                        </a:rPr>
                        <a:t>guarantee</a:t>
                      </a:r>
                      <a:endParaRPr lang="en-GB" sz="1400" dirty="0">
                        <a:latin typeface="Comic Sans MS" pitchFamily="66" charset="0"/>
                      </a:endParaRPr>
                    </a:p>
                  </a:txBody>
                  <a:tcPr/>
                </a:tc>
                <a:tc>
                  <a:txBody>
                    <a:bodyPr/>
                    <a:lstStyle/>
                    <a:p>
                      <a:r>
                        <a:rPr lang="en-GB" sz="1400" dirty="0" smtClean="0">
                          <a:latin typeface="Comic Sans MS" pitchFamily="66" charset="0"/>
                        </a:rPr>
                        <a:t>leisure</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latin typeface="Comic Sans MS" pitchFamily="66" charset="0"/>
                        </a:rPr>
                        <a:t>embarrass</a:t>
                      </a:r>
                      <a:endParaRPr lang="en-GB" sz="1400" dirty="0">
                        <a:latin typeface="Comic Sans MS" pitchFamily="66" charset="0"/>
                      </a:endParaRPr>
                    </a:p>
                  </a:txBody>
                  <a:tcPr/>
                </a:tc>
                <a:tc>
                  <a:txBody>
                    <a:bodyPr/>
                    <a:lstStyle/>
                    <a:p>
                      <a:r>
                        <a:rPr lang="en-GB" sz="1400" dirty="0" smtClean="0">
                          <a:latin typeface="Comic Sans MS" pitchFamily="66" charset="0"/>
                        </a:rPr>
                        <a:t>familiar</a:t>
                      </a:r>
                      <a:endParaRPr lang="en-GB" sz="1400" dirty="0">
                        <a:latin typeface="Comic Sans MS" pitchFamily="66" charset="0"/>
                      </a:endParaRPr>
                    </a:p>
                  </a:txBody>
                  <a:tcPr/>
                </a:tc>
                <a:tc>
                  <a:txBody>
                    <a:bodyPr/>
                    <a:lstStyle/>
                    <a:p>
                      <a:r>
                        <a:rPr lang="en-GB" sz="1400" dirty="0" smtClean="0">
                          <a:latin typeface="Comic Sans MS" pitchFamily="66" charset="0"/>
                        </a:rPr>
                        <a:t>harass</a:t>
                      </a:r>
                      <a:endParaRPr lang="en-GB" sz="1400" dirty="0">
                        <a:latin typeface="Comic Sans MS" pitchFamily="66" charset="0"/>
                      </a:endParaRPr>
                    </a:p>
                  </a:txBody>
                  <a:tcPr/>
                </a:tc>
                <a:tc>
                  <a:txBody>
                    <a:bodyPr/>
                    <a:lstStyle/>
                    <a:p>
                      <a:r>
                        <a:rPr lang="en-GB" sz="1400" dirty="0" smtClean="0">
                          <a:latin typeface="Comic Sans MS" pitchFamily="66" charset="0"/>
                        </a:rPr>
                        <a:t>marvellous</a:t>
                      </a:r>
                      <a:endParaRPr lang="en-GB" sz="14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124744" y="4211960"/>
            <a:ext cx="518457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2" name="Subtitle 2"/>
          <p:cNvSpPr txBox="1">
            <a:spLocks/>
          </p:cNvSpPr>
          <p:nvPr/>
        </p:nvSpPr>
        <p:spPr>
          <a:xfrm>
            <a:off x="1052736" y="543312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Sentences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Write</a:t>
            </a:r>
            <a:r>
              <a:rPr lang="en-GB" sz="4400" dirty="0" smtClean="0">
                <a:solidFill>
                  <a:schemeClr val="tx1">
                    <a:tint val="75000"/>
                  </a:schemeClr>
                </a:solidFill>
                <a:latin typeface="Comic Sans MS" pitchFamily="66" charset="0"/>
              </a:rPr>
              <a:t> your spelling in a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Design</a:t>
            </a:r>
            <a:r>
              <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Pick a word and write it in bubble letters.  Colour each word in a different colour or pattern.</a:t>
            </a: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Six</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Summer </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764702" y="1763688"/>
          <a:ext cx="5832650" cy="1472560"/>
        </p:xfrm>
        <a:graphic>
          <a:graphicData uri="http://schemas.openxmlformats.org/drawingml/2006/table">
            <a:tbl>
              <a:tblPr firstRow="1" bandRow="1">
                <a:tableStyleId>{5C22544A-7EE6-4342-B048-85BDC9FD1C3A}</a:tableStyleId>
              </a:tblPr>
              <a:tblGrid>
                <a:gridCol w="1166530">
                  <a:extLst>
                    <a:ext uri="{9D8B030D-6E8A-4147-A177-3AD203B41FA5}">
                      <a16:colId xmlns:a16="http://schemas.microsoft.com/office/drawing/2014/main" val="20000"/>
                    </a:ext>
                  </a:extLst>
                </a:gridCol>
                <a:gridCol w="1166530">
                  <a:extLst>
                    <a:ext uri="{9D8B030D-6E8A-4147-A177-3AD203B41FA5}">
                      <a16:colId xmlns:a16="http://schemas.microsoft.com/office/drawing/2014/main" val="20001"/>
                    </a:ext>
                  </a:extLst>
                </a:gridCol>
                <a:gridCol w="1166530">
                  <a:extLst>
                    <a:ext uri="{9D8B030D-6E8A-4147-A177-3AD203B41FA5}">
                      <a16:colId xmlns:a16="http://schemas.microsoft.com/office/drawing/2014/main" val="20002"/>
                    </a:ext>
                  </a:extLst>
                </a:gridCol>
                <a:gridCol w="1166530">
                  <a:extLst>
                    <a:ext uri="{9D8B030D-6E8A-4147-A177-3AD203B41FA5}">
                      <a16:colId xmlns:a16="http://schemas.microsoft.com/office/drawing/2014/main" val="20003"/>
                    </a:ext>
                  </a:extLst>
                </a:gridCol>
                <a:gridCol w="1166530">
                  <a:extLst>
                    <a:ext uri="{9D8B030D-6E8A-4147-A177-3AD203B41FA5}">
                      <a16:colId xmlns:a16="http://schemas.microsoft.com/office/drawing/2014/main" val="20004"/>
                    </a:ext>
                  </a:extLst>
                </a:gridCol>
              </a:tblGrid>
              <a:tr h="360040">
                <a:tc>
                  <a:txBody>
                    <a:bodyPr/>
                    <a:lstStyle/>
                    <a:p>
                      <a:r>
                        <a:rPr lang="en-GB" sz="1200" dirty="0" smtClean="0">
                          <a:latin typeface="Comic Sans MS" pitchFamily="66" charset="0"/>
                        </a:rPr>
                        <a:t>mischievous</a:t>
                      </a:r>
                      <a:r>
                        <a:rPr lang="en-GB" sz="1200" baseline="0" dirty="0" smtClean="0">
                          <a:latin typeface="Comic Sans MS" pitchFamily="66" charset="0"/>
                        </a:rPr>
                        <a:t> </a:t>
                      </a:r>
                      <a:endParaRPr lang="en-GB" sz="1200" dirty="0">
                        <a:latin typeface="Comic Sans MS" pitchFamily="66" charset="0"/>
                      </a:endParaRPr>
                    </a:p>
                  </a:txBody>
                  <a:tcPr/>
                </a:tc>
                <a:tc>
                  <a:txBody>
                    <a:bodyPr/>
                    <a:lstStyle/>
                    <a:p>
                      <a:r>
                        <a:rPr lang="en-GB" sz="1200" dirty="0" smtClean="0">
                          <a:latin typeface="Comic Sans MS" pitchFamily="66" charset="0"/>
                        </a:rPr>
                        <a:t>parliament</a:t>
                      </a:r>
                      <a:endParaRPr lang="en-GB" sz="1200" dirty="0">
                        <a:latin typeface="Comic Sans MS" pitchFamily="66" charset="0"/>
                      </a:endParaRPr>
                    </a:p>
                  </a:txBody>
                  <a:tcPr/>
                </a:tc>
                <a:tc>
                  <a:txBody>
                    <a:bodyPr/>
                    <a:lstStyle/>
                    <a:p>
                      <a:r>
                        <a:rPr lang="en-GB" sz="1200" dirty="0" smtClean="0">
                          <a:latin typeface="Comic Sans MS" pitchFamily="66" charset="0"/>
                        </a:rPr>
                        <a:t>pronunciation</a:t>
                      </a:r>
                      <a:endParaRPr lang="en-GB" sz="1200" dirty="0">
                        <a:latin typeface="Comic Sans MS" pitchFamily="66" charset="0"/>
                      </a:endParaRPr>
                    </a:p>
                  </a:txBody>
                  <a:tcPr/>
                </a:tc>
                <a:tc>
                  <a:txBody>
                    <a:bodyPr/>
                    <a:lstStyle/>
                    <a:p>
                      <a:r>
                        <a:rPr lang="en-GB" sz="1200" dirty="0" smtClean="0">
                          <a:latin typeface="Comic Sans MS" pitchFamily="66" charset="0"/>
                        </a:rPr>
                        <a:t>sacrifice</a:t>
                      </a:r>
                      <a:endParaRPr lang="en-GB" sz="1200" dirty="0">
                        <a:latin typeface="Comic Sans MS" pitchFamily="66" charset="0"/>
                      </a:endParaRPr>
                    </a:p>
                  </a:txBody>
                  <a:tcPr/>
                </a:tc>
                <a:tc>
                  <a:txBody>
                    <a:bodyPr/>
                    <a:lstStyle/>
                    <a:p>
                      <a:r>
                        <a:rPr lang="en-GB" sz="1200" dirty="0" smtClean="0">
                          <a:latin typeface="Comic Sans MS" pitchFamily="66" charset="0"/>
                        </a:rPr>
                        <a:t>sufficient</a:t>
                      </a:r>
                      <a:endParaRPr lang="en-GB" sz="12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200" dirty="0" smtClean="0">
                          <a:latin typeface="Comic Sans MS" pitchFamily="66" charset="0"/>
                        </a:rPr>
                        <a:t>necessary</a:t>
                      </a:r>
                      <a:endParaRPr lang="en-GB" sz="1200" dirty="0">
                        <a:latin typeface="Comic Sans MS" pitchFamily="66" charset="0"/>
                      </a:endParaRPr>
                    </a:p>
                  </a:txBody>
                  <a:tcPr/>
                </a:tc>
                <a:tc>
                  <a:txBody>
                    <a:bodyPr/>
                    <a:lstStyle/>
                    <a:p>
                      <a:r>
                        <a:rPr lang="en-GB" sz="1200" dirty="0" smtClean="0">
                          <a:latin typeface="Comic Sans MS" pitchFamily="66" charset="0"/>
                        </a:rPr>
                        <a:t>physical</a:t>
                      </a:r>
                      <a:endParaRPr lang="en-GB" sz="1200" dirty="0">
                        <a:latin typeface="Comic Sans MS" pitchFamily="66" charset="0"/>
                      </a:endParaRPr>
                    </a:p>
                  </a:txBody>
                  <a:tcPr/>
                </a:tc>
                <a:tc>
                  <a:txBody>
                    <a:bodyPr/>
                    <a:lstStyle/>
                    <a:p>
                      <a:r>
                        <a:rPr lang="en-GB" sz="1200" dirty="0" smtClean="0">
                          <a:latin typeface="Comic Sans MS" pitchFamily="66" charset="0"/>
                        </a:rPr>
                        <a:t>queue</a:t>
                      </a:r>
                      <a:endParaRPr lang="en-GB" sz="1200" dirty="0">
                        <a:latin typeface="Comic Sans MS" pitchFamily="66" charset="0"/>
                      </a:endParaRPr>
                    </a:p>
                  </a:txBody>
                  <a:tcPr/>
                </a:tc>
                <a:tc>
                  <a:txBody>
                    <a:bodyPr/>
                    <a:lstStyle/>
                    <a:p>
                      <a:r>
                        <a:rPr lang="en-GB" sz="1200" dirty="0" smtClean="0">
                          <a:latin typeface="Comic Sans MS" pitchFamily="66" charset="0"/>
                        </a:rPr>
                        <a:t>signature</a:t>
                      </a:r>
                      <a:endParaRPr lang="en-GB" sz="1200" dirty="0">
                        <a:latin typeface="Comic Sans MS" pitchFamily="66" charset="0"/>
                      </a:endParaRPr>
                    </a:p>
                  </a:txBody>
                  <a:tcPr/>
                </a:tc>
                <a:tc>
                  <a:txBody>
                    <a:bodyPr/>
                    <a:lstStyle/>
                    <a:p>
                      <a:r>
                        <a:rPr lang="en-GB" sz="1200" dirty="0" smtClean="0">
                          <a:latin typeface="Comic Sans MS" pitchFamily="66" charset="0"/>
                        </a:rPr>
                        <a:t>symbol</a:t>
                      </a:r>
                      <a:endParaRPr lang="en-GB" sz="12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200" dirty="0" smtClean="0">
                          <a:latin typeface="Comic Sans MS" pitchFamily="66" charset="0"/>
                        </a:rPr>
                        <a:t>nuisance</a:t>
                      </a:r>
                      <a:endParaRPr lang="en-GB" sz="1200" dirty="0">
                        <a:latin typeface="Comic Sans MS" pitchFamily="66" charset="0"/>
                      </a:endParaRPr>
                    </a:p>
                  </a:txBody>
                  <a:tcPr/>
                </a:tc>
                <a:tc>
                  <a:txBody>
                    <a:bodyPr/>
                    <a:lstStyle/>
                    <a:p>
                      <a:r>
                        <a:rPr lang="en-GB" sz="1200" dirty="0" smtClean="0">
                          <a:latin typeface="Comic Sans MS" pitchFamily="66" charset="0"/>
                        </a:rPr>
                        <a:t>prejudice</a:t>
                      </a:r>
                      <a:endParaRPr lang="en-GB" sz="1200" dirty="0">
                        <a:latin typeface="Comic Sans MS" pitchFamily="66" charset="0"/>
                      </a:endParaRPr>
                    </a:p>
                  </a:txBody>
                  <a:tcPr/>
                </a:tc>
                <a:tc>
                  <a:txBody>
                    <a:bodyPr/>
                    <a:lstStyle/>
                    <a:p>
                      <a:r>
                        <a:rPr lang="en-GB" sz="1200" dirty="0" smtClean="0">
                          <a:latin typeface="Comic Sans MS" pitchFamily="66" charset="0"/>
                        </a:rPr>
                        <a:t>recommend</a:t>
                      </a:r>
                      <a:endParaRPr lang="en-GB" sz="1200" dirty="0">
                        <a:latin typeface="Comic Sans MS" pitchFamily="66" charset="0"/>
                      </a:endParaRPr>
                    </a:p>
                  </a:txBody>
                  <a:tcPr/>
                </a:tc>
                <a:tc>
                  <a:txBody>
                    <a:bodyPr/>
                    <a:lstStyle/>
                    <a:p>
                      <a:r>
                        <a:rPr lang="en-GB" sz="1200" dirty="0" smtClean="0">
                          <a:latin typeface="Comic Sans MS" pitchFamily="66" charset="0"/>
                        </a:rPr>
                        <a:t>sincerely</a:t>
                      </a:r>
                      <a:endParaRPr lang="en-GB" sz="1200" dirty="0">
                        <a:latin typeface="Comic Sans MS" pitchFamily="66" charset="0"/>
                      </a:endParaRPr>
                    </a:p>
                  </a:txBody>
                  <a:tcPr/>
                </a:tc>
                <a:tc>
                  <a:txBody>
                    <a:bodyPr/>
                    <a:lstStyle/>
                    <a:p>
                      <a:r>
                        <a:rPr lang="en-GB" sz="1200" dirty="0" smtClean="0">
                          <a:latin typeface="Comic Sans MS" pitchFamily="66" charset="0"/>
                        </a:rPr>
                        <a:t>thorough</a:t>
                      </a:r>
                      <a:endParaRPr lang="en-GB" sz="12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200" dirty="0" smtClean="0">
                          <a:latin typeface="Comic Sans MS" pitchFamily="66" charset="0"/>
                        </a:rPr>
                        <a:t>occur</a:t>
                      </a:r>
                      <a:endParaRPr lang="en-GB" sz="1200" dirty="0">
                        <a:latin typeface="Comic Sans MS" pitchFamily="66" charset="0"/>
                      </a:endParaRPr>
                    </a:p>
                  </a:txBody>
                  <a:tcPr/>
                </a:tc>
                <a:tc>
                  <a:txBody>
                    <a:bodyPr/>
                    <a:lstStyle/>
                    <a:p>
                      <a:r>
                        <a:rPr lang="en-GB" sz="1200" dirty="0" smtClean="0">
                          <a:latin typeface="Comic Sans MS" pitchFamily="66" charset="0"/>
                        </a:rPr>
                        <a:t>privilege</a:t>
                      </a:r>
                      <a:endParaRPr lang="en-GB" sz="1200" dirty="0">
                        <a:latin typeface="Comic Sans MS" pitchFamily="66" charset="0"/>
                      </a:endParaRPr>
                    </a:p>
                  </a:txBody>
                  <a:tcPr/>
                </a:tc>
                <a:tc>
                  <a:txBody>
                    <a:bodyPr/>
                    <a:lstStyle/>
                    <a:p>
                      <a:r>
                        <a:rPr lang="en-GB" sz="1200" dirty="0" smtClean="0">
                          <a:latin typeface="Comic Sans MS" pitchFamily="66" charset="0"/>
                        </a:rPr>
                        <a:t>rhyme</a:t>
                      </a:r>
                      <a:endParaRPr lang="en-GB" sz="1200" dirty="0">
                        <a:latin typeface="Comic Sans MS" pitchFamily="66" charset="0"/>
                      </a:endParaRPr>
                    </a:p>
                  </a:txBody>
                  <a:tcPr/>
                </a:tc>
                <a:tc>
                  <a:txBody>
                    <a:bodyPr/>
                    <a:lstStyle/>
                    <a:p>
                      <a:r>
                        <a:rPr lang="en-GB" sz="1200" dirty="0" smtClean="0">
                          <a:latin typeface="Comic Sans MS" pitchFamily="66" charset="0"/>
                        </a:rPr>
                        <a:t>stomach</a:t>
                      </a:r>
                      <a:endParaRPr lang="en-GB" sz="1200" dirty="0">
                        <a:latin typeface="Comic Sans MS" pitchFamily="66" charset="0"/>
                      </a:endParaRPr>
                    </a:p>
                  </a:txBody>
                  <a:tcPr/>
                </a:tc>
                <a:tc>
                  <a:txBody>
                    <a:bodyPr/>
                    <a:lstStyle/>
                    <a:p>
                      <a:r>
                        <a:rPr lang="en-GB" sz="1200" dirty="0" smtClean="0">
                          <a:latin typeface="Comic Sans MS" pitchFamily="66" charset="0"/>
                        </a:rPr>
                        <a:t>unfortunate</a:t>
                      </a:r>
                      <a:endParaRPr lang="en-GB" sz="12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124744" y="4211960"/>
            <a:ext cx="518457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2" name="Subtitle 2"/>
          <p:cNvSpPr txBox="1">
            <a:spLocks/>
          </p:cNvSpPr>
          <p:nvPr/>
        </p:nvSpPr>
        <p:spPr>
          <a:xfrm>
            <a:off x="1052736" y="5433120"/>
            <a:ext cx="4800600" cy="3710880"/>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Sentences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Write</a:t>
            </a:r>
            <a:r>
              <a:rPr lang="en-GB" sz="4400" dirty="0" smtClean="0">
                <a:solidFill>
                  <a:schemeClr val="tx1">
                    <a:tint val="75000"/>
                  </a:schemeClr>
                </a:solidFill>
                <a:latin typeface="Comic Sans MS" pitchFamily="66" charset="0"/>
              </a:rPr>
              <a:t> your spelling in a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Design</a:t>
            </a:r>
            <a:r>
              <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Pick a word and write it in bubble letters.  Colour each word in a different colour or pattern.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altLang="en-US" sz="4400" dirty="0" smtClean="0">
              <a:solidFill>
                <a:schemeClr val="tx1">
                  <a:tint val="75000"/>
                </a:schemeClr>
              </a:solidFill>
              <a:latin typeface="Comic Sans MS" pitchFamily="66"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Scrabble Spellings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Find the letters you need to spell your word and then mix them up in the bag.  Unscramble them and spell your word.  For extra maths work you could find out the value of each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One - </a:t>
            </a:r>
            <a:r>
              <a:rPr lang="en-GB" sz="2800" dirty="0" smtClean="0">
                <a:solidFill>
                  <a:schemeClr val="tx1">
                    <a:tint val="75000"/>
                  </a:schemeClr>
                </a:solidFill>
                <a:latin typeface="Comic Sans MS" pitchFamily="66" charset="0"/>
              </a:rPr>
              <a:t>Spring</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5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0840">
                <a:tc>
                  <a:txBody>
                    <a:bodyPr/>
                    <a:lstStyle/>
                    <a:p>
                      <a:r>
                        <a:rPr lang="en-GB" dirty="0" smtClean="0">
                          <a:latin typeface="Comic Sans MS" pitchFamily="66" charset="0"/>
                        </a:rPr>
                        <a:t>you</a:t>
                      </a:r>
                      <a:endParaRPr lang="en-GB" dirty="0">
                        <a:latin typeface="Comic Sans MS" pitchFamily="66" charset="0"/>
                      </a:endParaRPr>
                    </a:p>
                  </a:txBody>
                  <a:tcPr/>
                </a:tc>
                <a:tc>
                  <a:txBody>
                    <a:bodyPr/>
                    <a:lstStyle/>
                    <a:p>
                      <a:r>
                        <a:rPr lang="en-GB" dirty="0" smtClean="0">
                          <a:latin typeface="Comic Sans MS" pitchFamily="66" charset="0"/>
                        </a:rPr>
                        <a:t>she</a:t>
                      </a:r>
                      <a:endParaRPr lang="en-GB" dirty="0">
                        <a:latin typeface="Comic Sans MS" pitchFamily="66" charset="0"/>
                      </a:endParaRPr>
                    </a:p>
                  </a:txBody>
                  <a:tcPr/>
                </a:tc>
                <a:tc>
                  <a:txBody>
                    <a:bodyPr/>
                    <a:lstStyle/>
                    <a:p>
                      <a:r>
                        <a:rPr lang="en-GB" dirty="0" smtClean="0">
                          <a:latin typeface="Comic Sans MS" pitchFamily="66" charset="0"/>
                        </a:rPr>
                        <a:t>by</a:t>
                      </a:r>
                      <a:endParaRPr lang="en-GB"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dirty="0" smtClean="0">
                          <a:latin typeface="Comic Sans MS" pitchFamily="66" charset="0"/>
                        </a:rPr>
                        <a:t>your</a:t>
                      </a:r>
                      <a:endParaRPr lang="en-GB" dirty="0">
                        <a:latin typeface="Comic Sans MS" pitchFamily="66" charset="0"/>
                      </a:endParaRPr>
                    </a:p>
                  </a:txBody>
                  <a:tcPr/>
                </a:tc>
                <a:tc>
                  <a:txBody>
                    <a:bodyPr/>
                    <a:lstStyle/>
                    <a:p>
                      <a:r>
                        <a:rPr lang="en-GB" dirty="0" smtClean="0">
                          <a:latin typeface="Comic Sans MS" pitchFamily="66" charset="0"/>
                        </a:rPr>
                        <a:t>we</a:t>
                      </a:r>
                      <a:endParaRPr lang="en-GB" dirty="0">
                        <a:latin typeface="Comic Sans MS" pitchFamily="66" charset="0"/>
                      </a:endParaRPr>
                    </a:p>
                  </a:txBody>
                  <a:tcPr/>
                </a:tc>
                <a:tc>
                  <a:txBody>
                    <a:bodyPr/>
                    <a:lstStyle/>
                    <a:p>
                      <a:r>
                        <a:rPr lang="en-GB" dirty="0" smtClean="0">
                          <a:latin typeface="Comic Sans MS" pitchFamily="66" charset="0"/>
                        </a:rPr>
                        <a:t>my</a:t>
                      </a:r>
                      <a:endParaRPr lang="en-GB"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dirty="0" smtClean="0">
                          <a:latin typeface="Comic Sans MS" pitchFamily="66" charset="0"/>
                        </a:rPr>
                        <a:t>he</a:t>
                      </a:r>
                      <a:endParaRPr lang="en-GB" dirty="0">
                        <a:latin typeface="Comic Sans MS" pitchFamily="66" charset="0"/>
                      </a:endParaRPr>
                    </a:p>
                  </a:txBody>
                  <a:tcPr/>
                </a:tc>
                <a:tc>
                  <a:txBody>
                    <a:bodyPr/>
                    <a:lstStyle/>
                    <a:p>
                      <a:r>
                        <a:rPr lang="en-GB" dirty="0" smtClean="0">
                          <a:latin typeface="Comic Sans MS" pitchFamily="66" charset="0"/>
                        </a:rPr>
                        <a:t>no</a:t>
                      </a:r>
                      <a:endParaRPr lang="en-GB" dirty="0">
                        <a:latin typeface="Comic Sans MS" pitchFamily="66" charset="0"/>
                      </a:endParaRPr>
                    </a:p>
                  </a:txBody>
                  <a:tcPr/>
                </a:tc>
                <a:tc>
                  <a:txBody>
                    <a:bodyPr/>
                    <a:lstStyle/>
                    <a:p>
                      <a:r>
                        <a:rPr lang="en-GB" dirty="0" smtClean="0">
                          <a:latin typeface="Comic Sans MS" pitchFamily="66" charset="0"/>
                        </a:rPr>
                        <a:t>there</a:t>
                      </a:r>
                      <a:endParaRPr lang="en-GB"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dirty="0" smtClean="0">
                          <a:latin typeface="Comic Sans MS" pitchFamily="66" charset="0"/>
                        </a:rPr>
                        <a:t> be</a:t>
                      </a:r>
                      <a:endParaRPr lang="en-GB" dirty="0">
                        <a:latin typeface="Comic Sans MS" pitchFamily="66" charset="0"/>
                      </a:endParaRPr>
                    </a:p>
                  </a:txBody>
                  <a:tcPr/>
                </a:tc>
                <a:tc>
                  <a:txBody>
                    <a:bodyPr/>
                    <a:lstStyle/>
                    <a:p>
                      <a:r>
                        <a:rPr lang="en-GB" dirty="0" smtClean="0">
                          <a:latin typeface="Comic Sans MS" pitchFamily="66" charset="0"/>
                        </a:rPr>
                        <a:t>go</a:t>
                      </a:r>
                      <a:endParaRPr lang="en-GB" dirty="0">
                        <a:latin typeface="Comic Sans MS" pitchFamily="66" charset="0"/>
                      </a:endParaRPr>
                    </a:p>
                  </a:txBody>
                  <a:tcPr/>
                </a:tc>
                <a:tc>
                  <a:txBody>
                    <a:bodyPr/>
                    <a:lstStyle/>
                    <a:p>
                      <a:r>
                        <a:rPr lang="en-GB" dirty="0" smtClean="0">
                          <a:latin typeface="Comic Sans MS" pitchFamily="66" charset="0"/>
                        </a:rPr>
                        <a:t>here</a:t>
                      </a:r>
                      <a:endParaRPr lang="en-GB"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dirty="0" smtClean="0">
                          <a:latin typeface="Comic Sans MS" pitchFamily="66" charset="0"/>
                        </a:rPr>
                        <a:t>me</a:t>
                      </a:r>
                      <a:endParaRPr lang="en-GB" dirty="0">
                        <a:latin typeface="Comic Sans MS" pitchFamily="66" charset="0"/>
                      </a:endParaRPr>
                    </a:p>
                  </a:txBody>
                  <a:tcPr/>
                </a:tc>
                <a:tc>
                  <a:txBody>
                    <a:bodyPr/>
                    <a:lstStyle/>
                    <a:p>
                      <a:r>
                        <a:rPr lang="en-GB" dirty="0" smtClean="0">
                          <a:latin typeface="Comic Sans MS" pitchFamily="66" charset="0"/>
                        </a:rPr>
                        <a:t>so</a:t>
                      </a:r>
                      <a:endParaRPr lang="en-GB" dirty="0">
                        <a:latin typeface="Comic Sans MS" pitchFamily="66" charset="0"/>
                      </a:endParaRPr>
                    </a:p>
                  </a:txBody>
                  <a:tcPr/>
                </a:tc>
                <a:tc>
                  <a:txBody>
                    <a:bodyPr/>
                    <a:lstStyle/>
                    <a:p>
                      <a:r>
                        <a:rPr lang="en-GB" dirty="0" smtClean="0">
                          <a:latin typeface="Comic Sans MS" pitchFamily="66" charset="0"/>
                        </a:rPr>
                        <a:t>where</a:t>
                      </a:r>
                      <a:endParaRPr lang="en-GB"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a:spLocks noGrp="1"/>
          </p:cNvSpPr>
          <p:nvPr>
            <p:ph type="subTitle" idx="1"/>
          </p:nvPr>
        </p:nvSpPr>
        <p:spPr>
          <a:xfrm>
            <a:off x="1028700" y="5181600"/>
            <a:ext cx="4800600" cy="3638872"/>
          </a:xfrm>
        </p:spPr>
        <p:txBody>
          <a:bodyPr>
            <a:normAutofit fontScale="25000" lnSpcReduction="20000"/>
          </a:bodyPr>
          <a:lstStyle/>
          <a:p>
            <a:pPr lvl="0" eaLnBrk="0" fontAlgn="base" hangingPunct="0">
              <a:spcBef>
                <a:spcPct val="0"/>
              </a:spcBef>
              <a:spcAft>
                <a:spcPct val="0"/>
              </a:spcAft>
            </a:pPr>
            <a:r>
              <a:rPr lang="en-GB" altLang="en-US" sz="5600" u="sng" dirty="0" smtClean="0">
                <a:latin typeface="Comic Sans MS" pitchFamily="66" charset="0"/>
                <a:ea typeface="Calibri" panose="020F0502020204030204" pitchFamily="34" charset="0"/>
                <a:cs typeface="Times New Roman" pitchFamily="18" charset="0"/>
              </a:rPr>
              <a:t>Spelling Tips for Home</a:t>
            </a:r>
          </a:p>
          <a:p>
            <a:pPr lvl="0" eaLnBrk="0" fontAlgn="base" hangingPunct="0">
              <a:spcBef>
                <a:spcPct val="0"/>
              </a:spcBef>
              <a:spcAft>
                <a:spcPct val="0"/>
              </a:spcAft>
            </a:pPr>
            <a:endParaRPr lang="en-GB" altLang="en-US" sz="5600" u="sng" dirty="0" smtClean="0">
              <a:latin typeface="Comic Sans MS" pitchFamily="66" charset="0"/>
              <a:ea typeface="Calibri" panose="020F0502020204030204" pitchFamily="34" charset="0"/>
              <a:cs typeface="Times New Roman" pitchFamily="18" charset="0"/>
            </a:endParaRPr>
          </a:p>
          <a:p>
            <a:pPr lvl="0" algn="l"/>
            <a:r>
              <a:rPr lang="en-GB" sz="4400" dirty="0" smtClean="0">
                <a:latin typeface="Comic Sans MS" pitchFamily="66" charset="0"/>
              </a:rPr>
              <a:t>Sounding Words Out</a:t>
            </a:r>
          </a:p>
          <a:p>
            <a:pPr lvl="0" algn="l"/>
            <a:r>
              <a:rPr lang="en-GB" sz="4400" dirty="0" smtClean="0">
                <a:latin typeface="Comic Sans MS" pitchFamily="66" charset="0"/>
              </a:rPr>
              <a:t>Try breaking the word down into phonemes e.g. c-a-t, </a:t>
            </a:r>
            <a:r>
              <a:rPr lang="en-GB" sz="4400" dirty="0" err="1" smtClean="0">
                <a:latin typeface="Comic Sans MS" pitchFamily="66" charset="0"/>
              </a:rPr>
              <a:t>sh</a:t>
            </a:r>
            <a:r>
              <a:rPr lang="en-GB" sz="4400" dirty="0" smtClean="0">
                <a:latin typeface="Comic Sans MS" pitchFamily="66" charset="0"/>
              </a:rPr>
              <a:t>-e-ll.  Many words cannot be sounded out so other strategies are needed.</a:t>
            </a:r>
          </a:p>
          <a:p>
            <a:pPr lvl="0" algn="l"/>
            <a:r>
              <a:rPr lang="en-GB" sz="4400" dirty="0" smtClean="0">
                <a:latin typeface="Comic Sans MS" pitchFamily="66" charset="0"/>
              </a:rPr>
              <a:t> </a:t>
            </a:r>
          </a:p>
          <a:p>
            <a:pPr lvl="0" algn="l"/>
            <a:r>
              <a:rPr lang="en-GB" sz="4400" dirty="0" smtClean="0">
                <a:latin typeface="Comic Sans MS" pitchFamily="66" charset="0"/>
              </a:rPr>
              <a:t>Using the Look, Say, Cover, Write, Check Strategy</a:t>
            </a:r>
          </a:p>
          <a:p>
            <a:pPr lvl="0" algn="l"/>
            <a:r>
              <a:rPr lang="en-GB" sz="4400" dirty="0" smtClean="0">
                <a:latin typeface="Comic Sans MS" pitchFamily="66" charset="0"/>
              </a:rPr>
              <a:t> Look at the word and say it out loud, then cover it, write it and check to see if it is correct. If not, highlight or underline the incorrect part and repeat the process.</a:t>
            </a:r>
          </a:p>
          <a:p>
            <a:pPr lvl="0" algn="l"/>
            <a:endParaRPr lang="en-GB" sz="4400" dirty="0" smtClean="0">
              <a:latin typeface="Comic Sans MS" pitchFamily="66" charset="0"/>
            </a:endParaRPr>
          </a:p>
          <a:p>
            <a:pPr lvl="0" algn="l"/>
            <a:r>
              <a:rPr lang="en-GB" sz="4400" dirty="0" smtClean="0">
                <a:latin typeface="Comic Sans MS" pitchFamily="66" charset="0"/>
              </a:rPr>
              <a:t>Shaving Cream</a:t>
            </a:r>
          </a:p>
          <a:p>
            <a:pPr lvl="0" algn="l"/>
            <a:r>
              <a:rPr lang="en-GB" sz="4400" dirty="0" smtClean="0">
                <a:latin typeface="Comic Sans MS" pitchFamily="66" charset="0"/>
              </a:rPr>
              <a:t>Squirt some shaving cream on the table and then spell your words by writing them with your finger in the shaving cream. </a:t>
            </a:r>
            <a:endParaRPr lang="en-GB" sz="4400" dirty="0">
              <a:latin typeface="Comic Sans MS" pitchFamily="66" charset="0"/>
            </a:endParaRPr>
          </a:p>
          <a:p>
            <a:pPr lvl="0" algn="l"/>
            <a:endParaRPr lang="en-GB" sz="4400" dirty="0" smtClean="0">
              <a:latin typeface="Comic Sans MS" pitchFamily="66" charset="0"/>
            </a:endParaRPr>
          </a:p>
          <a:p>
            <a:pPr algn="l"/>
            <a:r>
              <a:rPr lang="en-GB" sz="4400" dirty="0" smtClean="0">
                <a:latin typeface="Comic Sans MS" pitchFamily="66" charset="0"/>
              </a:rPr>
              <a:t>Salt Box Spelling</a:t>
            </a:r>
          </a:p>
          <a:p>
            <a:pPr algn="l"/>
            <a:r>
              <a:rPr lang="en-GB" sz="4400" dirty="0" smtClean="0">
                <a:latin typeface="Comic Sans MS" pitchFamily="66" charset="0"/>
              </a:rPr>
              <a:t> Ask your parents pour salt into a shallow box or tray and then write your spellings in it with your finger. </a:t>
            </a:r>
          </a:p>
          <a:p>
            <a:pPr algn="l"/>
            <a:endParaRPr lang="en-GB" sz="4400" dirty="0" smtClean="0">
              <a:latin typeface="Comic Sans MS" pitchFamily="66" charset="0"/>
            </a:endParaRPr>
          </a:p>
          <a:p>
            <a:pPr algn="l"/>
            <a:r>
              <a:rPr lang="en-GB" sz="4400" dirty="0" smtClean="0">
                <a:latin typeface="Comic Sans MS" pitchFamily="66" charset="0"/>
              </a:rPr>
              <a:t>Simple Sentence</a:t>
            </a:r>
          </a:p>
          <a:p>
            <a:pPr algn="l"/>
            <a:r>
              <a:rPr lang="en-GB" sz="4400" dirty="0" smtClean="0">
                <a:latin typeface="Comic Sans MS" pitchFamily="66" charset="0"/>
              </a:rPr>
              <a:t>Write a sentence for each of your words. Remember each sentence must start with a capital letter and end with a full stop. </a:t>
            </a:r>
            <a:endParaRPr lang="en-GB" altLang="en-US" sz="4400" dirty="0" smtClean="0">
              <a:latin typeface="Comic Sans MS" pitchFamily="66" charset="0"/>
            </a:endParaRPr>
          </a:p>
          <a:p>
            <a:pPr algn="l"/>
            <a:endParaRPr lang="en-GB" sz="40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One - </a:t>
            </a:r>
            <a:r>
              <a:rPr lang="en-GB" sz="2800" dirty="0" smtClean="0">
                <a:solidFill>
                  <a:schemeClr val="tx1">
                    <a:tint val="75000"/>
                  </a:schemeClr>
                </a:solidFill>
                <a:latin typeface="Comic Sans MS" pitchFamily="66" charset="0"/>
              </a:rPr>
              <a:t>Summer</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5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0840">
                <a:tc>
                  <a:txBody>
                    <a:bodyPr/>
                    <a:lstStyle/>
                    <a:p>
                      <a:r>
                        <a:rPr lang="en-GB" dirty="0" smtClean="0">
                          <a:latin typeface="Comic Sans MS" pitchFamily="66" charset="0"/>
                        </a:rPr>
                        <a:t>they</a:t>
                      </a:r>
                      <a:endParaRPr lang="en-GB" dirty="0">
                        <a:latin typeface="Comic Sans MS" pitchFamily="66" charset="0"/>
                      </a:endParaRPr>
                    </a:p>
                  </a:txBody>
                  <a:tcPr/>
                </a:tc>
                <a:tc>
                  <a:txBody>
                    <a:bodyPr/>
                    <a:lstStyle/>
                    <a:p>
                      <a:r>
                        <a:rPr lang="en-GB" dirty="0" smtClean="0">
                          <a:latin typeface="Comic Sans MS" pitchFamily="66" charset="0"/>
                        </a:rPr>
                        <a:t>one</a:t>
                      </a:r>
                      <a:endParaRPr lang="en-GB" dirty="0">
                        <a:latin typeface="Comic Sans MS" pitchFamily="66" charset="0"/>
                      </a:endParaRPr>
                    </a:p>
                  </a:txBody>
                  <a:tcPr/>
                </a:tc>
                <a:tc>
                  <a:txBody>
                    <a:bodyPr/>
                    <a:lstStyle/>
                    <a:p>
                      <a:r>
                        <a:rPr lang="en-GB" dirty="0" smtClean="0">
                          <a:latin typeface="Comic Sans MS" pitchFamily="66" charset="0"/>
                        </a:rPr>
                        <a:t>put</a:t>
                      </a:r>
                      <a:endParaRPr lang="en-GB"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dirty="0" smtClean="0">
                          <a:latin typeface="Comic Sans MS" pitchFamily="66" charset="0"/>
                        </a:rPr>
                        <a:t>love</a:t>
                      </a:r>
                      <a:endParaRPr lang="en-GB" dirty="0">
                        <a:latin typeface="Comic Sans MS" pitchFamily="66" charset="0"/>
                      </a:endParaRPr>
                    </a:p>
                  </a:txBody>
                  <a:tcPr/>
                </a:tc>
                <a:tc>
                  <a:txBody>
                    <a:bodyPr/>
                    <a:lstStyle/>
                    <a:p>
                      <a:r>
                        <a:rPr lang="en-GB" dirty="0" smtClean="0">
                          <a:latin typeface="Comic Sans MS" pitchFamily="66" charset="0"/>
                        </a:rPr>
                        <a:t>once</a:t>
                      </a:r>
                      <a:endParaRPr lang="en-GB" dirty="0">
                        <a:latin typeface="Comic Sans MS" pitchFamily="66" charset="0"/>
                      </a:endParaRPr>
                    </a:p>
                  </a:txBody>
                  <a:tcPr/>
                </a:tc>
                <a:tc>
                  <a:txBody>
                    <a:bodyPr/>
                    <a:lstStyle/>
                    <a:p>
                      <a:r>
                        <a:rPr lang="en-GB" dirty="0" smtClean="0">
                          <a:latin typeface="Comic Sans MS" pitchFamily="66" charset="0"/>
                        </a:rPr>
                        <a:t>push</a:t>
                      </a:r>
                      <a:endParaRPr lang="en-GB"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dirty="0" smtClean="0">
                          <a:latin typeface="Comic Sans MS" pitchFamily="66" charset="0"/>
                        </a:rPr>
                        <a:t>come</a:t>
                      </a:r>
                      <a:endParaRPr lang="en-GB" dirty="0">
                        <a:latin typeface="Comic Sans MS" pitchFamily="66" charset="0"/>
                      </a:endParaRPr>
                    </a:p>
                  </a:txBody>
                  <a:tcPr/>
                </a:tc>
                <a:tc>
                  <a:txBody>
                    <a:bodyPr/>
                    <a:lstStyle/>
                    <a:p>
                      <a:r>
                        <a:rPr lang="en-GB" dirty="0" smtClean="0">
                          <a:latin typeface="Comic Sans MS" pitchFamily="66" charset="0"/>
                        </a:rPr>
                        <a:t>our</a:t>
                      </a:r>
                      <a:endParaRPr lang="en-GB" dirty="0">
                        <a:latin typeface="Comic Sans MS" pitchFamily="66" charset="0"/>
                      </a:endParaRPr>
                    </a:p>
                  </a:txBody>
                  <a:tcPr/>
                </a:tc>
                <a:tc>
                  <a:txBody>
                    <a:bodyPr/>
                    <a:lstStyle/>
                    <a:p>
                      <a:r>
                        <a:rPr lang="en-GB" dirty="0" smtClean="0">
                          <a:latin typeface="Comic Sans MS" pitchFamily="66" charset="0"/>
                        </a:rPr>
                        <a:t>pull</a:t>
                      </a:r>
                      <a:endParaRPr lang="en-GB"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dirty="0" smtClean="0">
                          <a:latin typeface="Comic Sans MS" pitchFamily="66" charset="0"/>
                        </a:rPr>
                        <a:t>some</a:t>
                      </a:r>
                      <a:endParaRPr lang="en-GB" dirty="0">
                        <a:latin typeface="Comic Sans MS" pitchFamily="66" charset="0"/>
                      </a:endParaRPr>
                    </a:p>
                  </a:txBody>
                  <a:tcPr/>
                </a:tc>
                <a:tc>
                  <a:txBody>
                    <a:bodyPr/>
                    <a:lstStyle/>
                    <a:p>
                      <a:r>
                        <a:rPr lang="en-GB" dirty="0" smtClean="0">
                          <a:latin typeface="Comic Sans MS" pitchFamily="66" charset="0"/>
                        </a:rPr>
                        <a:t>friend</a:t>
                      </a:r>
                      <a:endParaRPr lang="en-GB" dirty="0">
                        <a:latin typeface="Comic Sans MS" pitchFamily="66" charset="0"/>
                      </a:endParaRPr>
                    </a:p>
                  </a:txBody>
                  <a:tcPr/>
                </a:tc>
                <a:tc>
                  <a:txBody>
                    <a:bodyPr/>
                    <a:lstStyle/>
                    <a:p>
                      <a:r>
                        <a:rPr lang="en-GB" dirty="0" smtClean="0">
                          <a:latin typeface="Comic Sans MS" pitchFamily="66" charset="0"/>
                        </a:rPr>
                        <a:t>full</a:t>
                      </a:r>
                      <a:endParaRPr lang="en-GB"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dirty="0" smtClean="0">
                          <a:latin typeface="Comic Sans MS" pitchFamily="66" charset="0"/>
                        </a:rPr>
                        <a:t>ask</a:t>
                      </a:r>
                      <a:endParaRPr lang="en-GB" dirty="0">
                        <a:latin typeface="Comic Sans MS" pitchFamily="66" charset="0"/>
                      </a:endParaRPr>
                    </a:p>
                  </a:txBody>
                  <a:tcPr/>
                </a:tc>
                <a:tc>
                  <a:txBody>
                    <a:bodyPr/>
                    <a:lstStyle/>
                    <a:p>
                      <a:r>
                        <a:rPr lang="en-GB" dirty="0" smtClean="0">
                          <a:latin typeface="Comic Sans MS" pitchFamily="66" charset="0"/>
                        </a:rPr>
                        <a:t>school</a:t>
                      </a:r>
                      <a:endParaRPr lang="en-GB" dirty="0">
                        <a:latin typeface="Comic Sans MS" pitchFamily="66" charset="0"/>
                      </a:endParaRPr>
                    </a:p>
                  </a:txBody>
                  <a:tcPr/>
                </a:tc>
                <a:tc>
                  <a:txBody>
                    <a:bodyPr/>
                    <a:lstStyle/>
                    <a:p>
                      <a:r>
                        <a:rPr lang="en-GB" dirty="0" smtClean="0">
                          <a:latin typeface="Comic Sans MS" pitchFamily="66" charset="0"/>
                        </a:rPr>
                        <a:t>house</a:t>
                      </a:r>
                      <a:endParaRPr lang="en-GB"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4" name="Subtitle 2"/>
          <p:cNvSpPr txBox="1">
            <a:spLocks/>
          </p:cNvSpPr>
          <p:nvPr/>
        </p:nvSpPr>
        <p:spPr>
          <a:xfrm>
            <a:off x="1028700" y="5181600"/>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endPar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Sounding Words Out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Try breaking the word down into phonemes e.g. c-a-t, </a:t>
            </a:r>
            <a:r>
              <a:rPr kumimoji="0" lang="en-GB" sz="4400" b="0" i="0" u="none" strike="noStrike" kern="1200" cap="none" spc="0" normalizeH="0" baseline="0" noProof="0" dirty="0" err="1" smtClean="0">
                <a:ln>
                  <a:noFill/>
                </a:ln>
                <a:solidFill>
                  <a:schemeClr val="tx1">
                    <a:tint val="75000"/>
                  </a:schemeClr>
                </a:solidFill>
                <a:effectLst/>
                <a:uLnTx/>
                <a:uFillTx/>
                <a:latin typeface="Comic Sans MS" pitchFamily="66" charset="0"/>
                <a:ea typeface="+mn-ea"/>
                <a:cs typeface="+mn-cs"/>
              </a:rPr>
              <a:t>sh</a:t>
            </a: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-e-ll.  Many words cannot be sounded out so other strategies are needed.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Shaving Cream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Squirt some shaving cream on the table and then spell your words by writing them with your finger in the shaving cream.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Salt Box Spelling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Ask your parents pour salt into a shallow box or tray and then write your spellings in it with your finger.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Write a sentence for each of your words. Remember each sentence must start with a capital letter and end with a full stop. </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Two</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Autumn</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491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dirty="0" smtClean="0">
                          <a:latin typeface="Comic Sans MS" pitchFamily="66" charset="0"/>
                        </a:rPr>
                        <a:t>door</a:t>
                      </a:r>
                      <a:endParaRPr lang="en-GB" dirty="0">
                        <a:latin typeface="Comic Sans MS" pitchFamily="66" charset="0"/>
                      </a:endParaRPr>
                    </a:p>
                  </a:txBody>
                  <a:tcPr/>
                </a:tc>
                <a:tc>
                  <a:txBody>
                    <a:bodyPr/>
                    <a:lstStyle/>
                    <a:p>
                      <a:r>
                        <a:rPr lang="en-GB" dirty="0" smtClean="0">
                          <a:latin typeface="Comic Sans MS" pitchFamily="66" charset="0"/>
                        </a:rPr>
                        <a:t>kind</a:t>
                      </a:r>
                      <a:endParaRPr lang="en-GB" dirty="0">
                        <a:latin typeface="Comic Sans MS" pitchFamily="66" charset="0"/>
                      </a:endParaRPr>
                    </a:p>
                  </a:txBody>
                  <a:tcPr/>
                </a:tc>
                <a:tc>
                  <a:txBody>
                    <a:bodyPr/>
                    <a:lstStyle/>
                    <a:p>
                      <a:r>
                        <a:rPr lang="en-GB" dirty="0" smtClean="0">
                          <a:latin typeface="Comic Sans MS" pitchFamily="66" charset="0"/>
                        </a:rPr>
                        <a:t>wild</a:t>
                      </a:r>
                      <a:endParaRPr lang="en-GB" dirty="0">
                        <a:latin typeface="Comic Sans MS" pitchFamily="66" charset="0"/>
                      </a:endParaRPr>
                    </a:p>
                  </a:txBody>
                  <a:tcPr/>
                </a:tc>
                <a:tc>
                  <a:txBody>
                    <a:bodyPr/>
                    <a:lstStyle/>
                    <a:p>
                      <a:r>
                        <a:rPr lang="en-GB" dirty="0" smtClean="0">
                          <a:latin typeface="Comic Sans MS" pitchFamily="66" charset="0"/>
                        </a:rPr>
                        <a:t>old</a:t>
                      </a:r>
                      <a:endParaRPr lang="en-GB"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dirty="0" smtClean="0">
                          <a:latin typeface="Comic Sans MS" pitchFamily="66" charset="0"/>
                        </a:rPr>
                        <a:t>poor</a:t>
                      </a:r>
                      <a:endParaRPr lang="en-GB" dirty="0">
                        <a:latin typeface="Comic Sans MS" pitchFamily="66" charset="0"/>
                      </a:endParaRPr>
                    </a:p>
                  </a:txBody>
                  <a:tcPr/>
                </a:tc>
                <a:tc>
                  <a:txBody>
                    <a:bodyPr/>
                    <a:lstStyle/>
                    <a:p>
                      <a:r>
                        <a:rPr lang="en-GB" dirty="0" smtClean="0">
                          <a:latin typeface="Comic Sans MS" pitchFamily="66" charset="0"/>
                        </a:rPr>
                        <a:t>mind</a:t>
                      </a:r>
                      <a:endParaRPr lang="en-GB" dirty="0">
                        <a:latin typeface="Comic Sans MS" pitchFamily="66" charset="0"/>
                      </a:endParaRPr>
                    </a:p>
                  </a:txBody>
                  <a:tcPr/>
                </a:tc>
                <a:tc>
                  <a:txBody>
                    <a:bodyPr/>
                    <a:lstStyle/>
                    <a:p>
                      <a:r>
                        <a:rPr lang="en-GB" dirty="0" smtClean="0">
                          <a:latin typeface="Comic Sans MS" pitchFamily="66" charset="0"/>
                        </a:rPr>
                        <a:t>climb</a:t>
                      </a:r>
                      <a:endParaRPr lang="en-GB" dirty="0">
                        <a:latin typeface="Comic Sans MS" pitchFamily="66" charset="0"/>
                      </a:endParaRPr>
                    </a:p>
                  </a:txBody>
                  <a:tcPr/>
                </a:tc>
                <a:tc>
                  <a:txBody>
                    <a:bodyPr/>
                    <a:lstStyle/>
                    <a:p>
                      <a:r>
                        <a:rPr lang="en-GB" dirty="0" smtClean="0">
                          <a:latin typeface="Comic Sans MS" pitchFamily="66" charset="0"/>
                        </a:rPr>
                        <a:t>cold</a:t>
                      </a:r>
                      <a:endParaRPr lang="en-GB"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dirty="0" smtClean="0">
                          <a:latin typeface="Comic Sans MS" pitchFamily="66" charset="0"/>
                        </a:rPr>
                        <a:t>floor</a:t>
                      </a:r>
                      <a:endParaRPr lang="en-GB" dirty="0">
                        <a:latin typeface="Comic Sans MS" pitchFamily="66" charset="0"/>
                      </a:endParaRPr>
                    </a:p>
                  </a:txBody>
                  <a:tcPr/>
                </a:tc>
                <a:tc>
                  <a:txBody>
                    <a:bodyPr/>
                    <a:lstStyle/>
                    <a:p>
                      <a:r>
                        <a:rPr lang="en-GB" dirty="0" smtClean="0">
                          <a:latin typeface="Comic Sans MS" pitchFamily="66" charset="0"/>
                        </a:rPr>
                        <a:t>behind</a:t>
                      </a:r>
                      <a:endParaRPr lang="en-GB" dirty="0">
                        <a:latin typeface="Comic Sans MS" pitchFamily="66" charset="0"/>
                      </a:endParaRPr>
                    </a:p>
                  </a:txBody>
                  <a:tcPr/>
                </a:tc>
                <a:tc>
                  <a:txBody>
                    <a:bodyPr/>
                    <a:lstStyle/>
                    <a:p>
                      <a:r>
                        <a:rPr lang="en-GB" dirty="0" smtClean="0">
                          <a:latin typeface="Comic Sans MS" pitchFamily="66" charset="0"/>
                        </a:rPr>
                        <a:t>most</a:t>
                      </a:r>
                      <a:endParaRPr lang="en-GB" dirty="0">
                        <a:latin typeface="Comic Sans MS" pitchFamily="66" charset="0"/>
                      </a:endParaRPr>
                    </a:p>
                  </a:txBody>
                  <a:tcPr/>
                </a:tc>
                <a:tc>
                  <a:txBody>
                    <a:bodyPr/>
                    <a:lstStyle/>
                    <a:p>
                      <a:r>
                        <a:rPr lang="en-GB" dirty="0" smtClean="0">
                          <a:latin typeface="Comic Sans MS" pitchFamily="66" charset="0"/>
                        </a:rPr>
                        <a:t>gold</a:t>
                      </a:r>
                      <a:endParaRPr lang="en-GB"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dirty="0" smtClean="0">
                          <a:latin typeface="Comic Sans MS" pitchFamily="66" charset="0"/>
                        </a:rPr>
                        <a:t>because</a:t>
                      </a:r>
                      <a:endParaRPr lang="en-GB" dirty="0">
                        <a:latin typeface="Comic Sans MS" pitchFamily="66" charset="0"/>
                      </a:endParaRPr>
                    </a:p>
                  </a:txBody>
                  <a:tcPr/>
                </a:tc>
                <a:tc>
                  <a:txBody>
                    <a:bodyPr/>
                    <a:lstStyle/>
                    <a:p>
                      <a:r>
                        <a:rPr lang="en-GB" dirty="0" smtClean="0">
                          <a:latin typeface="Comic Sans MS" pitchFamily="66" charset="0"/>
                        </a:rPr>
                        <a:t>child</a:t>
                      </a:r>
                      <a:endParaRPr lang="en-GB" dirty="0">
                        <a:latin typeface="Comic Sans MS" pitchFamily="66" charset="0"/>
                      </a:endParaRPr>
                    </a:p>
                  </a:txBody>
                  <a:tcPr/>
                </a:tc>
                <a:tc>
                  <a:txBody>
                    <a:bodyPr/>
                    <a:lstStyle/>
                    <a:p>
                      <a:r>
                        <a:rPr lang="en-GB" dirty="0" smtClean="0">
                          <a:latin typeface="Comic Sans MS" pitchFamily="66" charset="0"/>
                        </a:rPr>
                        <a:t>only</a:t>
                      </a:r>
                      <a:endParaRPr lang="en-GB" dirty="0">
                        <a:latin typeface="Comic Sans MS" pitchFamily="66" charset="0"/>
                      </a:endParaRPr>
                    </a:p>
                  </a:txBody>
                  <a:tcPr/>
                </a:tc>
                <a:tc>
                  <a:txBody>
                    <a:bodyPr/>
                    <a:lstStyle/>
                    <a:p>
                      <a:r>
                        <a:rPr lang="en-GB" dirty="0" smtClean="0">
                          <a:latin typeface="Comic Sans MS" pitchFamily="66" charset="0"/>
                        </a:rPr>
                        <a:t>hold</a:t>
                      </a:r>
                      <a:endParaRPr lang="en-GB"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dirty="0" smtClean="0">
                          <a:latin typeface="Comic Sans MS" pitchFamily="66" charset="0"/>
                        </a:rPr>
                        <a:t>find</a:t>
                      </a:r>
                      <a:endParaRPr lang="en-GB" dirty="0">
                        <a:latin typeface="Comic Sans MS" pitchFamily="66" charset="0"/>
                      </a:endParaRPr>
                    </a:p>
                  </a:txBody>
                  <a:tcPr/>
                </a:tc>
                <a:tc>
                  <a:txBody>
                    <a:bodyPr/>
                    <a:lstStyle/>
                    <a:p>
                      <a:r>
                        <a:rPr lang="en-GB" dirty="0" smtClean="0">
                          <a:latin typeface="Comic Sans MS" pitchFamily="66" charset="0"/>
                        </a:rPr>
                        <a:t>children</a:t>
                      </a:r>
                      <a:endParaRPr lang="en-GB" dirty="0">
                        <a:latin typeface="Comic Sans MS" pitchFamily="66" charset="0"/>
                      </a:endParaRPr>
                    </a:p>
                  </a:txBody>
                  <a:tcPr/>
                </a:tc>
                <a:tc>
                  <a:txBody>
                    <a:bodyPr/>
                    <a:lstStyle/>
                    <a:p>
                      <a:r>
                        <a:rPr lang="en-GB" dirty="0" smtClean="0">
                          <a:latin typeface="Comic Sans MS" pitchFamily="66" charset="0"/>
                        </a:rPr>
                        <a:t>both</a:t>
                      </a:r>
                      <a:endParaRPr lang="en-GB" dirty="0">
                        <a:latin typeface="Comic Sans MS" pitchFamily="66" charset="0"/>
                      </a:endParaRPr>
                    </a:p>
                  </a:txBody>
                  <a:tcPr/>
                </a:tc>
                <a:tc>
                  <a:txBody>
                    <a:bodyPr/>
                    <a:lstStyle/>
                    <a:p>
                      <a:r>
                        <a:rPr lang="en-GB" dirty="0" smtClean="0">
                          <a:latin typeface="Comic Sans MS" pitchFamily="66" charset="0"/>
                        </a:rPr>
                        <a:t>told</a:t>
                      </a:r>
                      <a:endParaRPr lang="en-GB"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5" name="Subtitle 2"/>
          <p:cNvSpPr txBox="1">
            <a:spLocks/>
          </p:cNvSpPr>
          <p:nvPr/>
        </p:nvSpPr>
        <p:spPr>
          <a:xfrm>
            <a:off x="1028700" y="5181600"/>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endPar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Sounding Words Out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Try breaking the word down into phonemes e.g. c-a-t, </a:t>
            </a:r>
            <a:r>
              <a:rPr kumimoji="0" lang="en-GB" sz="4400" b="0" i="0" u="none" strike="noStrike" kern="1200" cap="none" spc="0" normalizeH="0" baseline="0" noProof="0" dirty="0" err="1" smtClean="0">
                <a:ln>
                  <a:noFill/>
                </a:ln>
                <a:solidFill>
                  <a:schemeClr val="tx1">
                    <a:tint val="75000"/>
                  </a:schemeClr>
                </a:solidFill>
                <a:effectLst/>
                <a:uLnTx/>
                <a:uFillTx/>
                <a:latin typeface="Comic Sans MS" pitchFamily="66" charset="0"/>
                <a:ea typeface="+mn-ea"/>
                <a:cs typeface="+mn-cs"/>
              </a:rPr>
              <a:t>sh</a:t>
            </a: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-e-ll.  Many words cannot be sounded out so other strategies are needed.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Finger Tracing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your finger to spell out each word on a family member’s back.</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Salt Box Spelling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Ask your parents pour salt into a shallow box or tray and then write your spellings in it with your finger.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Write a sentence for each of your words. Remember each sentence must start with a capital letter and end with a full stop. </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Two</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Spring</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0784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sz="1600" dirty="0" smtClean="0">
                          <a:latin typeface="Comic Sans MS" pitchFamily="66" charset="0"/>
                        </a:rPr>
                        <a:t>every</a:t>
                      </a:r>
                      <a:endParaRPr lang="en-GB" sz="1600" dirty="0">
                        <a:latin typeface="Comic Sans MS" pitchFamily="66" charset="0"/>
                      </a:endParaRPr>
                    </a:p>
                  </a:txBody>
                  <a:tcPr/>
                </a:tc>
                <a:tc>
                  <a:txBody>
                    <a:bodyPr/>
                    <a:lstStyle/>
                    <a:p>
                      <a:r>
                        <a:rPr lang="en-GB" sz="1600" dirty="0" smtClean="0">
                          <a:latin typeface="Comic Sans MS" pitchFamily="66" charset="0"/>
                        </a:rPr>
                        <a:t>beautiful</a:t>
                      </a:r>
                      <a:endParaRPr lang="en-GB" sz="1600" dirty="0">
                        <a:latin typeface="Comic Sans MS" pitchFamily="66" charset="0"/>
                      </a:endParaRPr>
                    </a:p>
                  </a:txBody>
                  <a:tcPr/>
                </a:tc>
                <a:tc>
                  <a:txBody>
                    <a:bodyPr/>
                    <a:lstStyle/>
                    <a:p>
                      <a:r>
                        <a:rPr lang="en-GB" sz="1600" dirty="0" smtClean="0">
                          <a:latin typeface="Comic Sans MS" pitchFamily="66" charset="0"/>
                        </a:rPr>
                        <a:t>father</a:t>
                      </a:r>
                      <a:endParaRPr lang="en-GB" sz="1600" dirty="0">
                        <a:latin typeface="Comic Sans MS" pitchFamily="66" charset="0"/>
                      </a:endParaRPr>
                    </a:p>
                  </a:txBody>
                  <a:tcPr/>
                </a:tc>
                <a:tc>
                  <a:txBody>
                    <a:bodyPr/>
                    <a:lstStyle/>
                    <a:p>
                      <a:r>
                        <a:rPr lang="en-GB" sz="1600" dirty="0" smtClean="0">
                          <a:latin typeface="Comic Sans MS" pitchFamily="66" charset="0"/>
                        </a:rPr>
                        <a:t>path</a:t>
                      </a:r>
                      <a:endParaRPr lang="en-GB" sz="1600" dirty="0">
                        <a:latin typeface="Comic Sans MS" pitchFamily="66" charset="0"/>
                      </a:endParaRPr>
                    </a:p>
                  </a:txBody>
                  <a:tcPr/>
                </a:tc>
                <a:extLst>
                  <a:ext uri="{0D108BD9-81ED-4DB2-BD59-A6C34878D82A}">
                    <a16:rowId xmlns:a16="http://schemas.microsoft.com/office/drawing/2014/main" val="10000"/>
                  </a:ext>
                </a:extLst>
              </a:tr>
              <a:tr h="144016">
                <a:tc>
                  <a:txBody>
                    <a:bodyPr/>
                    <a:lstStyle/>
                    <a:p>
                      <a:r>
                        <a:rPr lang="en-GB" sz="1600" dirty="0" smtClean="0">
                          <a:latin typeface="Comic Sans MS" pitchFamily="66" charset="0"/>
                        </a:rPr>
                        <a:t>great</a:t>
                      </a:r>
                      <a:endParaRPr lang="en-GB" sz="1600" dirty="0">
                        <a:latin typeface="Comic Sans MS" pitchFamily="66" charset="0"/>
                      </a:endParaRPr>
                    </a:p>
                  </a:txBody>
                  <a:tcPr/>
                </a:tc>
                <a:tc>
                  <a:txBody>
                    <a:bodyPr/>
                    <a:lstStyle/>
                    <a:p>
                      <a:r>
                        <a:rPr lang="en-GB" sz="1600" dirty="0" smtClean="0">
                          <a:latin typeface="Comic Sans MS" pitchFamily="66" charset="0"/>
                        </a:rPr>
                        <a:t>after</a:t>
                      </a:r>
                      <a:endParaRPr lang="en-GB" sz="1600" dirty="0">
                        <a:latin typeface="Comic Sans MS" pitchFamily="66" charset="0"/>
                      </a:endParaRPr>
                    </a:p>
                  </a:txBody>
                  <a:tcPr/>
                </a:tc>
                <a:tc>
                  <a:txBody>
                    <a:bodyPr/>
                    <a:lstStyle/>
                    <a:p>
                      <a:r>
                        <a:rPr lang="en-GB" sz="1600" dirty="0" smtClean="0">
                          <a:latin typeface="Comic Sans MS" pitchFamily="66" charset="0"/>
                        </a:rPr>
                        <a:t>grass</a:t>
                      </a:r>
                      <a:endParaRPr lang="en-GB" sz="1600" dirty="0">
                        <a:latin typeface="Comic Sans MS" pitchFamily="66" charset="0"/>
                      </a:endParaRPr>
                    </a:p>
                  </a:txBody>
                  <a:tcPr/>
                </a:tc>
                <a:tc>
                  <a:txBody>
                    <a:bodyPr/>
                    <a:lstStyle/>
                    <a:p>
                      <a:r>
                        <a:rPr lang="en-GB" sz="1600" dirty="0" smtClean="0">
                          <a:latin typeface="Comic Sans MS" pitchFamily="66" charset="0"/>
                        </a:rPr>
                        <a:t>bath</a:t>
                      </a:r>
                      <a:endParaRPr lang="en-GB" sz="16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600" dirty="0" smtClean="0">
                          <a:latin typeface="Comic Sans MS" pitchFamily="66" charset="0"/>
                        </a:rPr>
                        <a:t>break</a:t>
                      </a:r>
                      <a:endParaRPr lang="en-GB" sz="1600" dirty="0">
                        <a:latin typeface="Comic Sans MS" pitchFamily="66" charset="0"/>
                      </a:endParaRPr>
                    </a:p>
                  </a:txBody>
                  <a:tcPr/>
                </a:tc>
                <a:tc>
                  <a:txBody>
                    <a:bodyPr/>
                    <a:lstStyle/>
                    <a:p>
                      <a:r>
                        <a:rPr lang="en-GB" sz="1600" dirty="0" smtClean="0">
                          <a:latin typeface="Comic Sans MS" pitchFamily="66" charset="0"/>
                        </a:rPr>
                        <a:t>fast</a:t>
                      </a:r>
                      <a:endParaRPr lang="en-GB" sz="1600" dirty="0">
                        <a:latin typeface="Comic Sans MS" pitchFamily="66" charset="0"/>
                      </a:endParaRPr>
                    </a:p>
                  </a:txBody>
                  <a:tcPr/>
                </a:tc>
                <a:tc>
                  <a:txBody>
                    <a:bodyPr/>
                    <a:lstStyle/>
                    <a:p>
                      <a:r>
                        <a:rPr lang="en-GB" sz="1600" dirty="0" smtClean="0">
                          <a:latin typeface="Comic Sans MS" pitchFamily="66" charset="0"/>
                        </a:rPr>
                        <a:t>pass</a:t>
                      </a:r>
                      <a:endParaRPr lang="en-GB" sz="1600" dirty="0">
                        <a:latin typeface="Comic Sans MS" pitchFamily="66" charset="0"/>
                      </a:endParaRPr>
                    </a:p>
                  </a:txBody>
                  <a:tcPr/>
                </a:tc>
                <a:tc>
                  <a:txBody>
                    <a:bodyPr/>
                    <a:lstStyle/>
                    <a:p>
                      <a:r>
                        <a:rPr lang="en-GB" sz="1600" dirty="0" smtClean="0">
                          <a:latin typeface="Comic Sans MS" pitchFamily="66" charset="0"/>
                        </a:rPr>
                        <a:t>move</a:t>
                      </a:r>
                      <a:endParaRPr lang="en-GB" sz="16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600" dirty="0" smtClean="0">
                          <a:latin typeface="Comic Sans MS" pitchFamily="66" charset="0"/>
                        </a:rPr>
                        <a:t>steak</a:t>
                      </a:r>
                      <a:endParaRPr lang="en-GB" sz="1600" dirty="0">
                        <a:latin typeface="Comic Sans MS" pitchFamily="66" charset="0"/>
                      </a:endParaRPr>
                    </a:p>
                  </a:txBody>
                  <a:tcPr/>
                </a:tc>
                <a:tc>
                  <a:txBody>
                    <a:bodyPr/>
                    <a:lstStyle/>
                    <a:p>
                      <a:r>
                        <a:rPr lang="en-GB" sz="1600" dirty="0" smtClean="0">
                          <a:latin typeface="Comic Sans MS" pitchFamily="66" charset="0"/>
                        </a:rPr>
                        <a:t>last</a:t>
                      </a:r>
                      <a:endParaRPr lang="en-GB" sz="1600" dirty="0">
                        <a:latin typeface="Comic Sans MS" pitchFamily="66" charset="0"/>
                      </a:endParaRPr>
                    </a:p>
                  </a:txBody>
                  <a:tcPr/>
                </a:tc>
                <a:tc>
                  <a:txBody>
                    <a:bodyPr/>
                    <a:lstStyle/>
                    <a:p>
                      <a:r>
                        <a:rPr lang="en-GB" sz="1600" dirty="0" smtClean="0">
                          <a:latin typeface="Comic Sans MS" pitchFamily="66" charset="0"/>
                        </a:rPr>
                        <a:t>class</a:t>
                      </a:r>
                      <a:endParaRPr lang="en-GB" sz="1600" dirty="0">
                        <a:latin typeface="Comic Sans MS" pitchFamily="66" charset="0"/>
                      </a:endParaRPr>
                    </a:p>
                  </a:txBody>
                  <a:tcPr/>
                </a:tc>
                <a:tc>
                  <a:txBody>
                    <a:bodyPr/>
                    <a:lstStyle/>
                    <a:p>
                      <a:r>
                        <a:rPr lang="en-GB" sz="1600" dirty="0" smtClean="0">
                          <a:latin typeface="Comic Sans MS" pitchFamily="66" charset="0"/>
                        </a:rPr>
                        <a:t>prove</a:t>
                      </a:r>
                      <a:endParaRPr lang="en-GB" sz="1600"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sz="1600" dirty="0" smtClean="0">
                          <a:latin typeface="Comic Sans MS" pitchFamily="66" charset="0"/>
                        </a:rPr>
                        <a:t>pretty</a:t>
                      </a:r>
                      <a:endParaRPr lang="en-GB" sz="1600" dirty="0">
                        <a:latin typeface="Comic Sans MS" pitchFamily="66" charset="0"/>
                      </a:endParaRPr>
                    </a:p>
                  </a:txBody>
                  <a:tcPr/>
                </a:tc>
                <a:tc>
                  <a:txBody>
                    <a:bodyPr/>
                    <a:lstStyle/>
                    <a:p>
                      <a:r>
                        <a:rPr lang="en-GB" sz="1600" dirty="0" smtClean="0">
                          <a:latin typeface="Comic Sans MS" pitchFamily="66" charset="0"/>
                        </a:rPr>
                        <a:t>past</a:t>
                      </a:r>
                      <a:endParaRPr lang="en-GB" sz="1600" dirty="0">
                        <a:latin typeface="Comic Sans MS" pitchFamily="66" charset="0"/>
                      </a:endParaRPr>
                    </a:p>
                  </a:txBody>
                  <a:tcPr/>
                </a:tc>
                <a:tc>
                  <a:txBody>
                    <a:bodyPr/>
                    <a:lstStyle/>
                    <a:p>
                      <a:r>
                        <a:rPr lang="en-GB" sz="1600" dirty="0" smtClean="0">
                          <a:latin typeface="Comic Sans MS" pitchFamily="66" charset="0"/>
                        </a:rPr>
                        <a:t>plant</a:t>
                      </a:r>
                      <a:endParaRPr lang="en-GB" sz="1600" dirty="0">
                        <a:latin typeface="Comic Sans MS" pitchFamily="66" charset="0"/>
                      </a:endParaRPr>
                    </a:p>
                  </a:txBody>
                  <a:tcPr/>
                </a:tc>
                <a:tc>
                  <a:txBody>
                    <a:bodyPr/>
                    <a:lstStyle/>
                    <a:p>
                      <a:r>
                        <a:rPr lang="en-GB" sz="1600" dirty="0" smtClean="0">
                          <a:latin typeface="Comic Sans MS" pitchFamily="66" charset="0"/>
                        </a:rPr>
                        <a:t>improve</a:t>
                      </a:r>
                      <a:endParaRPr lang="en-GB" sz="1600"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28700" y="5181600"/>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endPar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Sounding Words Out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Try breaking the word down into phonemes e.g. c-a-t, </a:t>
            </a:r>
            <a:r>
              <a:rPr kumimoji="0" lang="en-GB" sz="4400" b="0" i="0" u="none" strike="noStrike" kern="1200" cap="none" spc="0" normalizeH="0" baseline="0" noProof="0" dirty="0" err="1" smtClean="0">
                <a:ln>
                  <a:noFill/>
                </a:ln>
                <a:solidFill>
                  <a:schemeClr val="tx1">
                    <a:tint val="75000"/>
                  </a:schemeClr>
                </a:solidFill>
                <a:effectLst/>
                <a:uLnTx/>
                <a:uFillTx/>
                <a:latin typeface="Comic Sans MS" pitchFamily="66" charset="0"/>
                <a:ea typeface="+mn-ea"/>
                <a:cs typeface="+mn-cs"/>
              </a:rPr>
              <a:t>sh</a:t>
            </a: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-e-ll.  Many words cannot be sounded out so other strategies are needed.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Finger Tracing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your finger to spell out each word on a family member’s back.</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Colourful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different coloured pens to write your words.  You could write the tricky bits in a different colour.</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Simple Sentence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Write a sentence for each of your words. Remember each sentence must start with a capital letter and end with a full stop. </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Two</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Summer</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221424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sz="1400" dirty="0" smtClean="0">
                          <a:latin typeface="Comic Sans MS" pitchFamily="66" charset="0"/>
                        </a:rPr>
                        <a:t>hour</a:t>
                      </a:r>
                      <a:endParaRPr lang="en-GB" sz="1400" dirty="0">
                        <a:latin typeface="Comic Sans MS" pitchFamily="66" charset="0"/>
                      </a:endParaRPr>
                    </a:p>
                  </a:txBody>
                  <a:tcPr/>
                </a:tc>
                <a:tc>
                  <a:txBody>
                    <a:bodyPr/>
                    <a:lstStyle/>
                    <a:p>
                      <a:r>
                        <a:rPr lang="en-GB" sz="1400" dirty="0" smtClean="0">
                          <a:latin typeface="Comic Sans MS" pitchFamily="66" charset="0"/>
                        </a:rPr>
                        <a:t>would</a:t>
                      </a:r>
                      <a:endParaRPr lang="en-GB" sz="1400" dirty="0">
                        <a:latin typeface="Comic Sans MS" pitchFamily="66" charset="0"/>
                      </a:endParaRPr>
                    </a:p>
                  </a:txBody>
                  <a:tcPr/>
                </a:tc>
                <a:tc>
                  <a:txBody>
                    <a:bodyPr/>
                    <a:lstStyle/>
                    <a:p>
                      <a:r>
                        <a:rPr lang="en-GB" sz="1400" dirty="0" smtClean="0">
                          <a:latin typeface="Comic Sans MS" pitchFamily="66" charset="0"/>
                        </a:rPr>
                        <a:t>busy</a:t>
                      </a:r>
                      <a:endParaRPr lang="en-GB" sz="1400" dirty="0">
                        <a:latin typeface="Comic Sans MS" pitchFamily="66" charset="0"/>
                      </a:endParaRPr>
                    </a:p>
                  </a:txBody>
                  <a:tcPr/>
                </a:tc>
                <a:tc>
                  <a:txBody>
                    <a:bodyPr/>
                    <a:lstStyle/>
                    <a:p>
                      <a:r>
                        <a:rPr lang="en-GB" sz="1400" dirty="0" smtClean="0">
                          <a:latin typeface="Comic Sans MS" pitchFamily="66" charset="0"/>
                        </a:rPr>
                        <a:t>Mr</a:t>
                      </a:r>
                      <a:endParaRPr lang="en-GB" sz="14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latin typeface="Comic Sans MS" pitchFamily="66" charset="0"/>
                        </a:rPr>
                        <a:t>sure</a:t>
                      </a:r>
                      <a:endParaRPr lang="en-GB" sz="1400" dirty="0">
                        <a:latin typeface="Comic Sans MS" pitchFamily="66" charset="0"/>
                      </a:endParaRPr>
                    </a:p>
                  </a:txBody>
                  <a:tcPr/>
                </a:tc>
                <a:tc>
                  <a:txBody>
                    <a:bodyPr/>
                    <a:lstStyle/>
                    <a:p>
                      <a:r>
                        <a:rPr lang="en-GB" sz="1400" dirty="0" smtClean="0">
                          <a:latin typeface="Comic Sans MS" pitchFamily="66" charset="0"/>
                        </a:rPr>
                        <a:t>who</a:t>
                      </a:r>
                      <a:endParaRPr lang="en-GB" sz="1400" dirty="0">
                        <a:latin typeface="Comic Sans MS" pitchFamily="66" charset="0"/>
                      </a:endParaRPr>
                    </a:p>
                  </a:txBody>
                  <a:tcPr/>
                </a:tc>
                <a:tc>
                  <a:txBody>
                    <a:bodyPr/>
                    <a:lstStyle/>
                    <a:p>
                      <a:r>
                        <a:rPr lang="en-GB" sz="1400" dirty="0" smtClean="0">
                          <a:latin typeface="Comic Sans MS" pitchFamily="66" charset="0"/>
                        </a:rPr>
                        <a:t>people</a:t>
                      </a:r>
                      <a:endParaRPr lang="en-GB" sz="1400" dirty="0">
                        <a:latin typeface="Comic Sans MS" pitchFamily="66" charset="0"/>
                      </a:endParaRPr>
                    </a:p>
                  </a:txBody>
                  <a:tcPr/>
                </a:tc>
                <a:tc>
                  <a:txBody>
                    <a:bodyPr/>
                    <a:lstStyle/>
                    <a:p>
                      <a:r>
                        <a:rPr lang="en-GB" sz="1400" dirty="0" smtClean="0">
                          <a:latin typeface="Comic Sans MS" pitchFamily="66" charset="0"/>
                        </a:rPr>
                        <a:t>Mrs</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latin typeface="Comic Sans MS" pitchFamily="66" charset="0"/>
                        </a:rPr>
                        <a:t>sugar</a:t>
                      </a:r>
                      <a:endParaRPr lang="en-GB" sz="1400" dirty="0">
                        <a:latin typeface="Comic Sans MS" pitchFamily="66" charset="0"/>
                      </a:endParaRPr>
                    </a:p>
                  </a:txBody>
                  <a:tcPr/>
                </a:tc>
                <a:tc>
                  <a:txBody>
                    <a:bodyPr/>
                    <a:lstStyle/>
                    <a:p>
                      <a:r>
                        <a:rPr lang="en-GB" sz="1400" dirty="0" smtClean="0">
                          <a:latin typeface="Comic Sans MS" pitchFamily="66" charset="0"/>
                        </a:rPr>
                        <a:t>whole</a:t>
                      </a:r>
                      <a:endParaRPr lang="en-GB" sz="1400" dirty="0">
                        <a:latin typeface="Comic Sans MS" pitchFamily="66" charset="0"/>
                      </a:endParaRPr>
                    </a:p>
                  </a:txBody>
                  <a:tcPr/>
                </a:tc>
                <a:tc>
                  <a:txBody>
                    <a:bodyPr/>
                    <a:lstStyle/>
                    <a:p>
                      <a:r>
                        <a:rPr lang="en-GB" sz="1400" dirty="0" smtClean="0">
                          <a:latin typeface="Comic Sans MS" pitchFamily="66" charset="0"/>
                        </a:rPr>
                        <a:t>water</a:t>
                      </a:r>
                      <a:endParaRPr lang="en-GB" sz="1400" dirty="0">
                        <a:latin typeface="Comic Sans MS" pitchFamily="66" charset="0"/>
                      </a:endParaRPr>
                    </a:p>
                  </a:txBody>
                  <a:tcPr/>
                </a:tc>
                <a:tc>
                  <a:txBody>
                    <a:bodyPr/>
                    <a:lstStyle/>
                    <a:p>
                      <a:r>
                        <a:rPr lang="en-GB" sz="1400" dirty="0" smtClean="0">
                          <a:latin typeface="Comic Sans MS" pitchFamily="66" charset="0"/>
                        </a:rPr>
                        <a:t>parents</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latin typeface="Comic Sans MS" pitchFamily="66" charset="0"/>
                        </a:rPr>
                        <a:t>eye</a:t>
                      </a:r>
                      <a:endParaRPr lang="en-GB" sz="1400" dirty="0">
                        <a:latin typeface="Comic Sans MS" pitchFamily="66" charset="0"/>
                      </a:endParaRPr>
                    </a:p>
                  </a:txBody>
                  <a:tcPr/>
                </a:tc>
                <a:tc>
                  <a:txBody>
                    <a:bodyPr/>
                    <a:lstStyle/>
                    <a:p>
                      <a:r>
                        <a:rPr lang="en-GB" sz="1400" dirty="0" smtClean="0">
                          <a:latin typeface="Comic Sans MS" pitchFamily="66" charset="0"/>
                        </a:rPr>
                        <a:t>any</a:t>
                      </a:r>
                      <a:endParaRPr lang="en-GB" sz="1400" dirty="0">
                        <a:latin typeface="Comic Sans MS" pitchFamily="66" charset="0"/>
                      </a:endParaRPr>
                    </a:p>
                  </a:txBody>
                  <a:tcPr/>
                </a:tc>
                <a:tc>
                  <a:txBody>
                    <a:bodyPr/>
                    <a:lstStyle/>
                    <a:p>
                      <a:r>
                        <a:rPr lang="en-GB" sz="1400" dirty="0" smtClean="0">
                          <a:latin typeface="Comic Sans MS" pitchFamily="66" charset="0"/>
                        </a:rPr>
                        <a:t>again</a:t>
                      </a:r>
                      <a:endParaRPr lang="en-GB" sz="1400" dirty="0">
                        <a:latin typeface="Comic Sans MS" pitchFamily="66" charset="0"/>
                      </a:endParaRPr>
                    </a:p>
                  </a:txBody>
                  <a:tcPr/>
                </a:tc>
                <a:tc>
                  <a:txBody>
                    <a:bodyPr/>
                    <a:lstStyle/>
                    <a:p>
                      <a:r>
                        <a:rPr lang="en-GB" sz="1400" dirty="0" smtClean="0">
                          <a:latin typeface="Comic Sans MS" pitchFamily="66" charset="0"/>
                        </a:rPr>
                        <a:t>Christmas</a:t>
                      </a:r>
                      <a:endParaRPr lang="en-GB" sz="1400"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sz="1400" dirty="0" smtClean="0">
                          <a:latin typeface="Comic Sans MS" pitchFamily="66" charset="0"/>
                        </a:rPr>
                        <a:t>could</a:t>
                      </a:r>
                      <a:endParaRPr lang="en-GB" sz="1400" dirty="0">
                        <a:latin typeface="Comic Sans MS" pitchFamily="66" charset="0"/>
                      </a:endParaRPr>
                    </a:p>
                  </a:txBody>
                  <a:tcPr/>
                </a:tc>
                <a:tc>
                  <a:txBody>
                    <a:bodyPr/>
                    <a:lstStyle/>
                    <a:p>
                      <a:r>
                        <a:rPr lang="en-GB" sz="1400" dirty="0" smtClean="0">
                          <a:latin typeface="Comic Sans MS" pitchFamily="66" charset="0"/>
                        </a:rPr>
                        <a:t>many</a:t>
                      </a:r>
                      <a:endParaRPr lang="en-GB" sz="1400" dirty="0">
                        <a:latin typeface="Comic Sans MS" pitchFamily="66" charset="0"/>
                      </a:endParaRPr>
                    </a:p>
                  </a:txBody>
                  <a:tcPr/>
                </a:tc>
                <a:tc>
                  <a:txBody>
                    <a:bodyPr/>
                    <a:lstStyle/>
                    <a:p>
                      <a:r>
                        <a:rPr lang="en-GB" sz="1400" dirty="0" smtClean="0">
                          <a:latin typeface="Comic Sans MS" pitchFamily="66" charset="0"/>
                        </a:rPr>
                        <a:t>half</a:t>
                      </a:r>
                      <a:endParaRPr lang="en-GB" sz="1400" dirty="0">
                        <a:latin typeface="Comic Sans MS" pitchFamily="66" charset="0"/>
                      </a:endParaRPr>
                    </a:p>
                  </a:txBody>
                  <a:tcPr/>
                </a:tc>
                <a:tc>
                  <a:txBody>
                    <a:bodyPr/>
                    <a:lstStyle/>
                    <a:p>
                      <a:r>
                        <a:rPr lang="en-GB" sz="1400" dirty="0" smtClean="0">
                          <a:latin typeface="Comic Sans MS" pitchFamily="66" charset="0"/>
                        </a:rPr>
                        <a:t>everybody</a:t>
                      </a:r>
                      <a:endParaRPr lang="en-GB" sz="1400" dirty="0">
                        <a:latin typeface="Comic Sans MS" pitchFamily="66" charset="0"/>
                      </a:endParaRPr>
                    </a:p>
                  </a:txBody>
                  <a:tcPr/>
                </a:tc>
                <a:extLst>
                  <a:ext uri="{0D108BD9-81ED-4DB2-BD59-A6C34878D82A}">
                    <a16:rowId xmlns:a16="http://schemas.microsoft.com/office/drawing/2014/main" val="10004"/>
                  </a:ext>
                </a:extLst>
              </a:tr>
              <a:tr h="370840">
                <a:tc>
                  <a:txBody>
                    <a:bodyPr/>
                    <a:lstStyle/>
                    <a:p>
                      <a:r>
                        <a:rPr lang="en-GB" sz="1400" dirty="0" smtClean="0">
                          <a:latin typeface="Comic Sans MS" pitchFamily="66" charset="0"/>
                        </a:rPr>
                        <a:t>should</a:t>
                      </a:r>
                      <a:endParaRPr lang="en-GB" sz="1400" dirty="0">
                        <a:latin typeface="Comic Sans MS" pitchFamily="66" charset="0"/>
                      </a:endParaRPr>
                    </a:p>
                  </a:txBody>
                  <a:tcPr/>
                </a:tc>
                <a:tc>
                  <a:txBody>
                    <a:bodyPr/>
                    <a:lstStyle/>
                    <a:p>
                      <a:r>
                        <a:rPr lang="en-GB" sz="1400" dirty="0" smtClean="0">
                          <a:latin typeface="Comic Sans MS" pitchFamily="66" charset="0"/>
                        </a:rPr>
                        <a:t>clothes</a:t>
                      </a:r>
                      <a:endParaRPr lang="en-GB" sz="1400" dirty="0">
                        <a:latin typeface="Comic Sans MS" pitchFamily="66" charset="0"/>
                      </a:endParaRPr>
                    </a:p>
                  </a:txBody>
                  <a:tcPr/>
                </a:tc>
                <a:tc>
                  <a:txBody>
                    <a:bodyPr/>
                    <a:lstStyle/>
                    <a:p>
                      <a:r>
                        <a:rPr lang="en-GB" sz="1400" dirty="0" smtClean="0">
                          <a:latin typeface="Comic Sans MS" pitchFamily="66" charset="0"/>
                        </a:rPr>
                        <a:t>money</a:t>
                      </a:r>
                      <a:endParaRPr lang="en-GB" sz="1400" dirty="0">
                        <a:latin typeface="Comic Sans MS" pitchFamily="66" charset="0"/>
                      </a:endParaRPr>
                    </a:p>
                  </a:txBody>
                  <a:tcPr/>
                </a:tc>
                <a:tc>
                  <a:txBody>
                    <a:bodyPr/>
                    <a:lstStyle/>
                    <a:p>
                      <a:r>
                        <a:rPr lang="en-GB" sz="1400" dirty="0" smtClean="0">
                          <a:latin typeface="Comic Sans MS" pitchFamily="66" charset="0"/>
                        </a:rPr>
                        <a:t>even</a:t>
                      </a:r>
                      <a:endParaRPr lang="en-GB" sz="1400" dirty="0">
                        <a:latin typeface="Comic Sans MS" pitchFamily="66" charset="0"/>
                      </a:endParaRPr>
                    </a:p>
                  </a:txBody>
                  <a:tcPr/>
                </a:tc>
                <a:extLst>
                  <a:ext uri="{0D108BD9-81ED-4DB2-BD59-A6C34878D82A}">
                    <a16:rowId xmlns:a16="http://schemas.microsoft.com/office/drawing/2014/main" val="10005"/>
                  </a:ext>
                </a:extLst>
              </a:tr>
            </a:tbl>
          </a:graphicData>
        </a:graphic>
      </p:graphicFrame>
      <p:sp>
        <p:nvSpPr>
          <p:cNvPr id="10" name="TextBox 9"/>
          <p:cNvSpPr txBox="1"/>
          <p:nvPr/>
        </p:nvSpPr>
        <p:spPr>
          <a:xfrm>
            <a:off x="1412776" y="4139952"/>
            <a:ext cx="4824536" cy="800219"/>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sz="1400" dirty="0" smtClean="0">
              <a:latin typeface="Comic Sans MS" pitchFamily="66" charset="0"/>
            </a:endParaRPr>
          </a:p>
          <a:p>
            <a:endParaRPr lang="en-GB" dirty="0"/>
          </a:p>
        </p:txBody>
      </p:sp>
      <p:sp>
        <p:nvSpPr>
          <p:cNvPr id="11" name="Subtitle 2"/>
          <p:cNvSpPr txBox="1">
            <a:spLocks/>
          </p:cNvSpPr>
          <p:nvPr/>
        </p:nvSpPr>
        <p:spPr>
          <a:xfrm>
            <a:off x="1028700" y="5181600"/>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endPar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Sounding Words Out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Try breaking the word down into phonemes e.g. c-a-t, </a:t>
            </a:r>
            <a:r>
              <a:rPr kumimoji="0" lang="en-GB" sz="4400" b="0" i="0" u="none" strike="noStrike" kern="1200" cap="none" spc="0" normalizeH="0" baseline="0" noProof="0" dirty="0" err="1" smtClean="0">
                <a:ln>
                  <a:noFill/>
                </a:ln>
                <a:solidFill>
                  <a:schemeClr val="tx1">
                    <a:tint val="75000"/>
                  </a:schemeClr>
                </a:solidFill>
                <a:effectLst/>
                <a:uLnTx/>
                <a:uFillTx/>
                <a:latin typeface="Comic Sans MS" pitchFamily="66" charset="0"/>
                <a:ea typeface="+mn-ea"/>
                <a:cs typeface="+mn-cs"/>
              </a:rPr>
              <a:t>sh</a:t>
            </a: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-e-ll.  Many words cannot be sounded out so other strategies are needed.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Finger Tracing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your finger to spell out each word on a family member’s back.</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Colourful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different coloured pens to write your words.  You could write the tricky bits in a different colour.</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Story</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Time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baseline="0" dirty="0" smtClean="0">
                <a:solidFill>
                  <a:schemeClr val="tx1">
                    <a:tint val="75000"/>
                  </a:schemeClr>
                </a:solidFill>
                <a:latin typeface="Comic Sans MS" pitchFamily="66" charset="0"/>
              </a:rPr>
              <a:t>Write</a:t>
            </a:r>
            <a:r>
              <a:rPr lang="en-GB" altLang="en-US" sz="4400" dirty="0" smtClean="0">
                <a:solidFill>
                  <a:schemeClr val="tx1">
                    <a:tint val="75000"/>
                  </a:schemeClr>
                </a:solidFill>
                <a:latin typeface="Comic Sans MS" pitchFamily="66" charset="0"/>
              </a:rPr>
              <a:t> a short story using all of your words.</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400" dirty="0" smtClean="0">
                <a:solidFill>
                  <a:schemeClr val="tx1">
                    <a:tint val="75000"/>
                  </a:schemeClr>
                </a:solidFill>
                <a:latin typeface="Comic Sans MS" pitchFamily="66" charset="0"/>
              </a:rPr>
              <a:t>Three</a:t>
            </a:r>
            <a:r>
              <a:rPr kumimoji="0" lang="en-GB" sz="24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400" dirty="0" smtClean="0">
                <a:solidFill>
                  <a:schemeClr val="tx1">
                    <a:tint val="75000"/>
                  </a:schemeClr>
                </a:solidFill>
                <a:latin typeface="Comic Sans MS" pitchFamily="66" charset="0"/>
              </a:rPr>
              <a:t>Autumn</a:t>
            </a:r>
            <a:r>
              <a:rPr kumimoji="0" lang="en-GB" sz="24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4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491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dirty="0" smtClean="0">
                          <a:latin typeface="Comic Sans MS" pitchFamily="66" charset="0"/>
                        </a:rPr>
                        <a:t>actual</a:t>
                      </a:r>
                      <a:endParaRPr lang="en-GB" dirty="0">
                        <a:latin typeface="Comic Sans MS" pitchFamily="66" charset="0"/>
                      </a:endParaRPr>
                    </a:p>
                  </a:txBody>
                  <a:tcPr/>
                </a:tc>
                <a:tc>
                  <a:txBody>
                    <a:bodyPr/>
                    <a:lstStyle/>
                    <a:p>
                      <a:r>
                        <a:rPr lang="en-GB" dirty="0" smtClean="0">
                          <a:latin typeface="Comic Sans MS" pitchFamily="66" charset="0"/>
                        </a:rPr>
                        <a:t>bicycle</a:t>
                      </a:r>
                      <a:endParaRPr lang="en-GB" dirty="0">
                        <a:latin typeface="Comic Sans MS" pitchFamily="66" charset="0"/>
                      </a:endParaRPr>
                    </a:p>
                  </a:txBody>
                  <a:tcPr/>
                </a:tc>
                <a:tc>
                  <a:txBody>
                    <a:bodyPr/>
                    <a:lstStyle/>
                    <a:p>
                      <a:r>
                        <a:rPr lang="en-GB" dirty="0" smtClean="0">
                          <a:latin typeface="Comic Sans MS" pitchFamily="66" charset="0"/>
                        </a:rPr>
                        <a:t>century</a:t>
                      </a:r>
                      <a:endParaRPr lang="en-GB" dirty="0">
                        <a:latin typeface="Comic Sans MS" pitchFamily="66" charset="0"/>
                      </a:endParaRPr>
                    </a:p>
                  </a:txBody>
                  <a:tcPr/>
                </a:tc>
                <a:tc>
                  <a:txBody>
                    <a:bodyPr/>
                    <a:lstStyle/>
                    <a:p>
                      <a:r>
                        <a:rPr lang="en-GB" dirty="0" smtClean="0">
                          <a:latin typeface="Comic Sans MS" pitchFamily="66" charset="0"/>
                        </a:rPr>
                        <a:t>early</a:t>
                      </a:r>
                      <a:endParaRPr lang="en-GB"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dirty="0" smtClean="0">
                          <a:latin typeface="Comic Sans MS" pitchFamily="66" charset="0"/>
                        </a:rPr>
                        <a:t>actually</a:t>
                      </a:r>
                      <a:endParaRPr lang="en-GB" dirty="0">
                        <a:latin typeface="Comic Sans MS" pitchFamily="66" charset="0"/>
                      </a:endParaRPr>
                    </a:p>
                  </a:txBody>
                  <a:tcPr/>
                </a:tc>
                <a:tc>
                  <a:txBody>
                    <a:bodyPr/>
                    <a:lstStyle/>
                    <a:p>
                      <a:r>
                        <a:rPr lang="en-GB" dirty="0" smtClean="0">
                          <a:latin typeface="Comic Sans MS" pitchFamily="66" charset="0"/>
                        </a:rPr>
                        <a:t>build</a:t>
                      </a:r>
                      <a:endParaRPr lang="en-GB" dirty="0">
                        <a:latin typeface="Comic Sans MS" pitchFamily="66" charset="0"/>
                      </a:endParaRPr>
                    </a:p>
                  </a:txBody>
                  <a:tcPr/>
                </a:tc>
                <a:tc>
                  <a:txBody>
                    <a:bodyPr/>
                    <a:lstStyle/>
                    <a:p>
                      <a:r>
                        <a:rPr lang="en-GB" dirty="0" smtClean="0">
                          <a:latin typeface="Comic Sans MS" pitchFamily="66" charset="0"/>
                        </a:rPr>
                        <a:t>complete</a:t>
                      </a:r>
                      <a:endParaRPr lang="en-GB" dirty="0">
                        <a:latin typeface="Comic Sans MS" pitchFamily="66" charset="0"/>
                      </a:endParaRPr>
                    </a:p>
                  </a:txBody>
                  <a:tcPr/>
                </a:tc>
                <a:tc>
                  <a:txBody>
                    <a:bodyPr/>
                    <a:lstStyle/>
                    <a:p>
                      <a:r>
                        <a:rPr lang="en-GB" dirty="0" smtClean="0">
                          <a:latin typeface="Comic Sans MS" pitchFamily="66" charset="0"/>
                        </a:rPr>
                        <a:t>eight</a:t>
                      </a:r>
                      <a:endParaRPr lang="en-GB"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dirty="0" smtClean="0">
                          <a:latin typeface="Comic Sans MS" pitchFamily="66" charset="0"/>
                        </a:rPr>
                        <a:t>another</a:t>
                      </a:r>
                      <a:endParaRPr lang="en-GB" dirty="0">
                        <a:latin typeface="Comic Sans MS" pitchFamily="66" charset="0"/>
                      </a:endParaRPr>
                    </a:p>
                  </a:txBody>
                  <a:tcPr/>
                </a:tc>
                <a:tc>
                  <a:txBody>
                    <a:bodyPr/>
                    <a:lstStyle/>
                    <a:p>
                      <a:r>
                        <a:rPr lang="en-GB" dirty="0" smtClean="0">
                          <a:latin typeface="Comic Sans MS" pitchFamily="66" charset="0"/>
                        </a:rPr>
                        <a:t>busy</a:t>
                      </a:r>
                      <a:endParaRPr lang="en-GB" dirty="0">
                        <a:latin typeface="Comic Sans MS" pitchFamily="66" charset="0"/>
                      </a:endParaRPr>
                    </a:p>
                  </a:txBody>
                  <a:tcPr/>
                </a:tc>
                <a:tc>
                  <a:txBody>
                    <a:bodyPr/>
                    <a:lstStyle/>
                    <a:p>
                      <a:r>
                        <a:rPr lang="en-GB" dirty="0" smtClean="0">
                          <a:latin typeface="Comic Sans MS" pitchFamily="66" charset="0"/>
                        </a:rPr>
                        <a:t>continue</a:t>
                      </a:r>
                      <a:endParaRPr lang="en-GB" dirty="0">
                        <a:latin typeface="Comic Sans MS" pitchFamily="66" charset="0"/>
                      </a:endParaRPr>
                    </a:p>
                  </a:txBody>
                  <a:tcPr/>
                </a:tc>
                <a:tc>
                  <a:txBody>
                    <a:bodyPr/>
                    <a:lstStyle/>
                    <a:p>
                      <a:r>
                        <a:rPr lang="en-GB" dirty="0" smtClean="0">
                          <a:latin typeface="Comic Sans MS" pitchFamily="66" charset="0"/>
                        </a:rPr>
                        <a:t>eighth</a:t>
                      </a:r>
                      <a:endParaRPr lang="en-GB"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dirty="0" smtClean="0">
                          <a:latin typeface="Comic Sans MS" pitchFamily="66" charset="0"/>
                        </a:rPr>
                        <a:t>arrive</a:t>
                      </a:r>
                      <a:endParaRPr lang="en-GB" dirty="0">
                        <a:latin typeface="Comic Sans MS" pitchFamily="66" charset="0"/>
                      </a:endParaRPr>
                    </a:p>
                  </a:txBody>
                  <a:tcPr/>
                </a:tc>
                <a:tc>
                  <a:txBody>
                    <a:bodyPr/>
                    <a:lstStyle/>
                    <a:p>
                      <a:r>
                        <a:rPr lang="en-GB" dirty="0" smtClean="0">
                          <a:latin typeface="Comic Sans MS" pitchFamily="66" charset="0"/>
                        </a:rPr>
                        <a:t>business</a:t>
                      </a:r>
                      <a:endParaRPr lang="en-GB" dirty="0">
                        <a:latin typeface="Comic Sans MS" pitchFamily="66" charset="0"/>
                      </a:endParaRPr>
                    </a:p>
                  </a:txBody>
                  <a:tcPr/>
                </a:tc>
                <a:tc>
                  <a:txBody>
                    <a:bodyPr/>
                    <a:lstStyle/>
                    <a:p>
                      <a:r>
                        <a:rPr lang="en-GB" dirty="0" smtClean="0">
                          <a:latin typeface="Comic Sans MS" pitchFamily="66" charset="0"/>
                        </a:rPr>
                        <a:t>describe</a:t>
                      </a:r>
                      <a:endParaRPr lang="en-GB" dirty="0">
                        <a:latin typeface="Comic Sans MS" pitchFamily="66" charset="0"/>
                      </a:endParaRPr>
                    </a:p>
                  </a:txBody>
                  <a:tcPr/>
                </a:tc>
                <a:tc>
                  <a:txBody>
                    <a:bodyPr/>
                    <a:lstStyle/>
                    <a:p>
                      <a:r>
                        <a:rPr lang="en-GB" dirty="0" smtClean="0">
                          <a:latin typeface="Comic Sans MS" pitchFamily="66" charset="0"/>
                        </a:rPr>
                        <a:t>exercise</a:t>
                      </a:r>
                      <a:endParaRPr lang="en-GB"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dirty="0" smtClean="0">
                          <a:latin typeface="Comic Sans MS" pitchFamily="66" charset="0"/>
                        </a:rPr>
                        <a:t>because</a:t>
                      </a:r>
                      <a:endParaRPr lang="en-GB" dirty="0">
                        <a:latin typeface="Comic Sans MS" pitchFamily="66" charset="0"/>
                      </a:endParaRPr>
                    </a:p>
                  </a:txBody>
                  <a:tcPr/>
                </a:tc>
                <a:tc>
                  <a:txBody>
                    <a:bodyPr/>
                    <a:lstStyle/>
                    <a:p>
                      <a:r>
                        <a:rPr lang="en-GB" dirty="0" smtClean="0">
                          <a:latin typeface="Comic Sans MS" pitchFamily="66" charset="0"/>
                        </a:rPr>
                        <a:t>caught</a:t>
                      </a:r>
                      <a:endParaRPr lang="en-GB" dirty="0">
                        <a:latin typeface="Comic Sans MS" pitchFamily="66" charset="0"/>
                      </a:endParaRPr>
                    </a:p>
                  </a:txBody>
                  <a:tcPr/>
                </a:tc>
                <a:tc>
                  <a:txBody>
                    <a:bodyPr/>
                    <a:lstStyle/>
                    <a:p>
                      <a:r>
                        <a:rPr lang="en-GB" dirty="0" smtClean="0">
                          <a:latin typeface="Comic Sans MS" pitchFamily="66" charset="0"/>
                        </a:rPr>
                        <a:t>difficult</a:t>
                      </a:r>
                      <a:endParaRPr lang="en-GB" dirty="0">
                        <a:latin typeface="Comic Sans MS" pitchFamily="66" charset="0"/>
                      </a:endParaRPr>
                    </a:p>
                  </a:txBody>
                  <a:tcPr/>
                </a:tc>
                <a:tc>
                  <a:txBody>
                    <a:bodyPr/>
                    <a:lstStyle/>
                    <a:p>
                      <a:r>
                        <a:rPr lang="en-GB" dirty="0" smtClean="0">
                          <a:latin typeface="Comic Sans MS" pitchFamily="66" charset="0"/>
                        </a:rPr>
                        <a:t>famous</a:t>
                      </a:r>
                      <a:endParaRPr lang="en-GB"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1446550"/>
          </a:xfrm>
          <a:prstGeom prst="rect">
            <a:avLst/>
          </a:prstGeom>
          <a:noFill/>
        </p:spPr>
        <p:txBody>
          <a:bodyPr wrap="square" rtlCol="0">
            <a:spAutoFit/>
          </a:bodyPr>
          <a:lstStyle/>
          <a:p>
            <a:r>
              <a:rPr lang="en-GB" sz="1400" u="sng" dirty="0" smtClean="0">
                <a:latin typeface="Comic Sans MS" pitchFamily="66" charset="0"/>
              </a:rPr>
              <a:t>Mnemonics/ jingles to help us remember the spelling</a:t>
            </a:r>
          </a:p>
          <a:p>
            <a:endParaRPr lang="en-GB" sz="1400" u="sng" dirty="0" smtClean="0">
              <a:latin typeface="Comic Sans MS" pitchFamily="66" charset="0"/>
            </a:endParaRPr>
          </a:p>
          <a:p>
            <a:r>
              <a:rPr lang="en-GB" sz="1400" u="sng" dirty="0" smtClean="0">
                <a:latin typeface="Comic Sans MS" pitchFamily="66" charset="0"/>
              </a:rPr>
              <a:t>Because</a:t>
            </a:r>
          </a:p>
          <a:p>
            <a:r>
              <a:rPr lang="en-GB" sz="1400" u="sng" dirty="0" err="1" smtClean="0">
                <a:latin typeface="Comic Sans MS" pitchFamily="66" charset="0"/>
              </a:rPr>
              <a:t>eigh</a:t>
            </a:r>
            <a:endParaRPr lang="en-GB" sz="1400" u="sng" dirty="0" smtClean="0">
              <a:latin typeface="Comic Sans MS" pitchFamily="66" charset="0"/>
            </a:endParaRPr>
          </a:p>
          <a:p>
            <a:endParaRPr lang="en-GB" sz="1400" u="sng" dirty="0" smtClean="0">
              <a:latin typeface="Comic Sans MS" pitchFamily="66" charset="0"/>
            </a:endParaRPr>
          </a:p>
          <a:p>
            <a:endParaRPr lang="en-GB" dirty="0"/>
          </a:p>
        </p:txBody>
      </p:sp>
      <p:sp>
        <p:nvSpPr>
          <p:cNvPr id="11" name="Subtitle 2"/>
          <p:cNvSpPr txBox="1">
            <a:spLocks/>
          </p:cNvSpPr>
          <p:nvPr/>
        </p:nvSpPr>
        <p:spPr>
          <a:xfrm>
            <a:off x="1028700" y="5181600"/>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endPar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Sounding Words Out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Try breaking the word down into phonemes e.g. c-a-t, </a:t>
            </a:r>
            <a:r>
              <a:rPr kumimoji="0" lang="en-GB" sz="4400" b="0" i="0" u="none" strike="noStrike" kern="1200" cap="none" spc="0" normalizeH="0" baseline="0" noProof="0" dirty="0" err="1" smtClean="0">
                <a:ln>
                  <a:noFill/>
                </a:ln>
                <a:solidFill>
                  <a:schemeClr val="tx1">
                    <a:tint val="75000"/>
                  </a:schemeClr>
                </a:solidFill>
                <a:effectLst/>
                <a:uLnTx/>
                <a:uFillTx/>
                <a:latin typeface="Comic Sans MS" pitchFamily="66" charset="0"/>
                <a:ea typeface="+mn-ea"/>
                <a:cs typeface="+mn-cs"/>
              </a:rPr>
              <a:t>sh</a:t>
            </a: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-e-ll.  Many words cannot be sounded out so other strategies are needed.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noProof="0" dirty="0" smtClean="0">
                <a:solidFill>
                  <a:schemeClr val="tx1">
                    <a:tint val="75000"/>
                  </a:schemeClr>
                </a:solidFill>
                <a:latin typeface="Comic Sans MS" pitchFamily="66" charset="0"/>
              </a:rPr>
              <a:t>Ransom Note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dirty="0" smtClean="0">
                <a:ln>
                  <a:noFill/>
                </a:ln>
                <a:solidFill>
                  <a:schemeClr val="tx1">
                    <a:tint val="75000"/>
                  </a:schemeClr>
                </a:solidFill>
                <a:effectLst/>
                <a:uLnTx/>
                <a:uFillTx/>
                <a:latin typeface="Comic Sans MS" pitchFamily="66" charset="0"/>
                <a:ea typeface="+mn-ea"/>
                <a:cs typeface="+mn-cs"/>
              </a:rPr>
              <a:t>Cut</a:t>
            </a:r>
            <a:r>
              <a:rPr kumimoji="0" lang="en-GB" sz="4400" b="0" i="0" u="none" strike="noStrike" kern="1200" cap="none" spc="0" normalizeH="0" dirty="0" smtClean="0">
                <a:ln>
                  <a:noFill/>
                </a:ln>
                <a:solidFill>
                  <a:schemeClr val="tx1">
                    <a:tint val="75000"/>
                  </a:schemeClr>
                </a:solidFill>
                <a:effectLst/>
                <a:uLnTx/>
                <a:uFillTx/>
                <a:latin typeface="Comic Sans MS" pitchFamily="66" charset="0"/>
                <a:ea typeface="+mn-ea"/>
                <a:cs typeface="+mn-cs"/>
              </a:rPr>
              <a:t> the letters needed out of newspapers and magazines and glue them down to spell the words.</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Colourful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different coloured pens to write your words.  You could write the tricky bits in a different colour.</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Story</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Time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baseline="0" dirty="0" smtClean="0">
                <a:solidFill>
                  <a:schemeClr val="tx1">
                    <a:tint val="75000"/>
                  </a:schemeClr>
                </a:solidFill>
                <a:latin typeface="Comic Sans MS" pitchFamily="66" charset="0"/>
              </a:rPr>
              <a:t>Write</a:t>
            </a:r>
            <a:r>
              <a:rPr lang="en-GB" altLang="en-US" sz="4400" dirty="0" smtClean="0">
                <a:solidFill>
                  <a:schemeClr val="tx1">
                    <a:tint val="75000"/>
                  </a:schemeClr>
                </a:solidFill>
                <a:latin typeface="Comic Sans MS" pitchFamily="66" charset="0"/>
              </a:rPr>
              <a:t> a short story using all of your words.</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800" dirty="0" smtClean="0">
                <a:solidFill>
                  <a:schemeClr val="tx1">
                    <a:tint val="75000"/>
                  </a:schemeClr>
                </a:solidFill>
                <a:latin typeface="Comic Sans MS" pitchFamily="66" charset="0"/>
              </a:rPr>
              <a:t>Three</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800" noProof="0" dirty="0" smtClean="0">
                <a:solidFill>
                  <a:schemeClr val="tx1">
                    <a:tint val="75000"/>
                  </a:schemeClr>
                </a:solidFill>
                <a:latin typeface="Comic Sans MS" pitchFamily="66" charset="0"/>
              </a:rPr>
              <a:t>Spring</a:t>
            </a:r>
            <a:r>
              <a:rPr kumimoji="0" lang="en-GB" sz="28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8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8434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0040">
                <a:tc>
                  <a:txBody>
                    <a:bodyPr/>
                    <a:lstStyle/>
                    <a:p>
                      <a:r>
                        <a:rPr lang="en-GB" sz="1600" dirty="0" smtClean="0">
                          <a:latin typeface="Comic Sans MS" pitchFamily="66" charset="0"/>
                        </a:rPr>
                        <a:t>February</a:t>
                      </a:r>
                      <a:endParaRPr lang="en-GB" sz="1600" dirty="0">
                        <a:latin typeface="Comic Sans MS" pitchFamily="66" charset="0"/>
                      </a:endParaRPr>
                    </a:p>
                  </a:txBody>
                  <a:tcPr/>
                </a:tc>
                <a:tc>
                  <a:txBody>
                    <a:bodyPr/>
                    <a:lstStyle/>
                    <a:p>
                      <a:r>
                        <a:rPr lang="en-GB" sz="1600" dirty="0" smtClean="0">
                          <a:latin typeface="Comic Sans MS" pitchFamily="66" charset="0"/>
                        </a:rPr>
                        <a:t>imagine</a:t>
                      </a:r>
                      <a:endParaRPr lang="en-GB" sz="1600" dirty="0">
                        <a:latin typeface="Comic Sans MS" pitchFamily="66" charset="0"/>
                      </a:endParaRPr>
                    </a:p>
                  </a:txBody>
                  <a:tcPr/>
                </a:tc>
                <a:tc>
                  <a:txBody>
                    <a:bodyPr/>
                    <a:lstStyle/>
                    <a:p>
                      <a:r>
                        <a:rPr lang="en-GB" sz="1600" dirty="0" smtClean="0">
                          <a:latin typeface="Comic Sans MS" pitchFamily="66" charset="0"/>
                        </a:rPr>
                        <a:t>material</a:t>
                      </a:r>
                      <a:endParaRPr lang="en-GB" sz="1600" dirty="0">
                        <a:latin typeface="Comic Sans MS" pitchFamily="66" charset="0"/>
                      </a:endParaRPr>
                    </a:p>
                  </a:txBody>
                  <a:tcPr/>
                </a:tc>
                <a:tc>
                  <a:txBody>
                    <a:bodyPr/>
                    <a:lstStyle/>
                    <a:p>
                      <a:r>
                        <a:rPr lang="en-GB" sz="1600" dirty="0" smtClean="0">
                          <a:latin typeface="Comic Sans MS" pitchFamily="66" charset="0"/>
                        </a:rPr>
                        <a:t>often</a:t>
                      </a:r>
                      <a:endParaRPr lang="en-GB" sz="16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600" dirty="0" smtClean="0">
                          <a:latin typeface="Comic Sans MS" pitchFamily="66" charset="0"/>
                        </a:rPr>
                        <a:t>fruit</a:t>
                      </a:r>
                      <a:endParaRPr lang="en-GB" sz="1600" dirty="0">
                        <a:latin typeface="Comic Sans MS" pitchFamily="66" charset="0"/>
                      </a:endParaRPr>
                    </a:p>
                  </a:txBody>
                  <a:tcPr/>
                </a:tc>
                <a:tc>
                  <a:txBody>
                    <a:bodyPr/>
                    <a:lstStyle/>
                    <a:p>
                      <a:r>
                        <a:rPr lang="en-GB" sz="1600" dirty="0" smtClean="0">
                          <a:latin typeface="Comic Sans MS" pitchFamily="66" charset="0"/>
                        </a:rPr>
                        <a:t>important</a:t>
                      </a:r>
                      <a:endParaRPr lang="en-GB" sz="1600" dirty="0">
                        <a:latin typeface="Comic Sans MS" pitchFamily="66" charset="0"/>
                      </a:endParaRPr>
                    </a:p>
                  </a:txBody>
                  <a:tcPr/>
                </a:tc>
                <a:tc>
                  <a:txBody>
                    <a:bodyPr/>
                    <a:lstStyle/>
                    <a:p>
                      <a:r>
                        <a:rPr lang="en-GB" sz="1600" dirty="0" smtClean="0">
                          <a:latin typeface="Comic Sans MS" pitchFamily="66" charset="0"/>
                        </a:rPr>
                        <a:t>morning</a:t>
                      </a:r>
                      <a:endParaRPr lang="en-GB" sz="1600" dirty="0">
                        <a:latin typeface="Comic Sans MS" pitchFamily="66" charset="0"/>
                      </a:endParaRPr>
                    </a:p>
                  </a:txBody>
                  <a:tcPr/>
                </a:tc>
                <a:tc>
                  <a:txBody>
                    <a:bodyPr/>
                    <a:lstStyle/>
                    <a:p>
                      <a:r>
                        <a:rPr lang="en-GB" sz="1600" dirty="0" smtClean="0">
                          <a:latin typeface="Comic Sans MS" pitchFamily="66" charset="0"/>
                        </a:rPr>
                        <a:t>ordinary</a:t>
                      </a:r>
                      <a:endParaRPr lang="en-GB" sz="16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600" dirty="0" smtClean="0">
                          <a:latin typeface="Comic Sans MS" pitchFamily="66" charset="0"/>
                        </a:rPr>
                        <a:t>group</a:t>
                      </a:r>
                      <a:endParaRPr lang="en-GB" sz="1600" dirty="0">
                        <a:latin typeface="Comic Sans MS" pitchFamily="66" charset="0"/>
                      </a:endParaRPr>
                    </a:p>
                  </a:txBody>
                  <a:tcPr/>
                </a:tc>
                <a:tc>
                  <a:txBody>
                    <a:bodyPr/>
                    <a:lstStyle/>
                    <a:p>
                      <a:r>
                        <a:rPr lang="en-GB" sz="1600" dirty="0" smtClean="0">
                          <a:latin typeface="Comic Sans MS" pitchFamily="66" charset="0"/>
                        </a:rPr>
                        <a:t>island</a:t>
                      </a:r>
                      <a:endParaRPr lang="en-GB" sz="1600" dirty="0">
                        <a:latin typeface="Comic Sans MS" pitchFamily="66" charset="0"/>
                      </a:endParaRPr>
                    </a:p>
                  </a:txBody>
                  <a:tcPr/>
                </a:tc>
                <a:tc>
                  <a:txBody>
                    <a:bodyPr/>
                    <a:lstStyle/>
                    <a:p>
                      <a:r>
                        <a:rPr lang="en-GB" sz="1600" dirty="0" smtClean="0">
                          <a:latin typeface="Comic Sans MS" pitchFamily="66" charset="0"/>
                        </a:rPr>
                        <a:t>minute</a:t>
                      </a:r>
                      <a:endParaRPr lang="en-GB" sz="1600" dirty="0">
                        <a:latin typeface="Comic Sans MS" pitchFamily="66" charset="0"/>
                      </a:endParaRPr>
                    </a:p>
                  </a:txBody>
                  <a:tcPr/>
                </a:tc>
                <a:tc>
                  <a:txBody>
                    <a:bodyPr/>
                    <a:lstStyle/>
                    <a:p>
                      <a:r>
                        <a:rPr lang="en-GB" sz="1600" dirty="0" smtClean="0">
                          <a:latin typeface="Comic Sans MS" pitchFamily="66" charset="0"/>
                        </a:rPr>
                        <a:t>perhaps</a:t>
                      </a:r>
                      <a:endParaRPr lang="en-GB" sz="16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600" dirty="0" smtClean="0">
                          <a:latin typeface="Comic Sans MS" pitchFamily="66" charset="0"/>
                        </a:rPr>
                        <a:t>guide</a:t>
                      </a:r>
                      <a:endParaRPr lang="en-GB" sz="1600" dirty="0">
                        <a:latin typeface="Comic Sans MS" pitchFamily="66" charset="0"/>
                      </a:endParaRPr>
                    </a:p>
                  </a:txBody>
                  <a:tcPr/>
                </a:tc>
                <a:tc>
                  <a:txBody>
                    <a:bodyPr/>
                    <a:lstStyle/>
                    <a:p>
                      <a:r>
                        <a:rPr lang="en-GB" sz="1600" dirty="0" smtClean="0">
                          <a:latin typeface="Comic Sans MS" pitchFamily="66" charset="0"/>
                        </a:rPr>
                        <a:t>learn</a:t>
                      </a:r>
                      <a:endParaRPr lang="en-GB" sz="1600" dirty="0">
                        <a:latin typeface="Comic Sans MS" pitchFamily="66" charset="0"/>
                      </a:endParaRPr>
                    </a:p>
                  </a:txBody>
                  <a:tcPr/>
                </a:tc>
                <a:tc>
                  <a:txBody>
                    <a:bodyPr/>
                    <a:lstStyle/>
                    <a:p>
                      <a:r>
                        <a:rPr lang="en-GB" sz="1600" dirty="0" smtClean="0">
                          <a:latin typeface="Comic Sans MS" pitchFamily="66" charset="0"/>
                        </a:rPr>
                        <a:t>natural</a:t>
                      </a:r>
                      <a:endParaRPr lang="en-GB" sz="1600" dirty="0">
                        <a:latin typeface="Comic Sans MS" pitchFamily="66" charset="0"/>
                      </a:endParaRPr>
                    </a:p>
                  </a:txBody>
                  <a:tcPr/>
                </a:tc>
                <a:tc>
                  <a:txBody>
                    <a:bodyPr/>
                    <a:lstStyle/>
                    <a:p>
                      <a:r>
                        <a:rPr lang="en-GB" sz="1600" dirty="0" smtClean="0">
                          <a:latin typeface="Comic Sans MS" pitchFamily="66" charset="0"/>
                        </a:rPr>
                        <a:t>position</a:t>
                      </a:r>
                      <a:endParaRPr lang="en-GB" sz="1600" dirty="0">
                        <a:latin typeface="Comic Sans MS" pitchFamily="66" charset="0"/>
                      </a:endParaRPr>
                    </a:p>
                  </a:txBody>
                  <a:tcPr/>
                </a:tc>
                <a:extLst>
                  <a:ext uri="{0D108BD9-81ED-4DB2-BD59-A6C34878D82A}">
                    <a16:rowId xmlns:a16="http://schemas.microsoft.com/office/drawing/2014/main" val="10003"/>
                  </a:ext>
                </a:extLst>
              </a:tr>
              <a:tr h="370840">
                <a:tc>
                  <a:txBody>
                    <a:bodyPr/>
                    <a:lstStyle/>
                    <a:p>
                      <a:r>
                        <a:rPr lang="en-GB" sz="1600" dirty="0" smtClean="0">
                          <a:latin typeface="Comic Sans MS" pitchFamily="66" charset="0"/>
                        </a:rPr>
                        <a:t>history</a:t>
                      </a:r>
                      <a:endParaRPr lang="en-GB" sz="1600" dirty="0">
                        <a:latin typeface="Comic Sans MS" pitchFamily="66" charset="0"/>
                      </a:endParaRPr>
                    </a:p>
                  </a:txBody>
                  <a:tcPr/>
                </a:tc>
                <a:tc>
                  <a:txBody>
                    <a:bodyPr/>
                    <a:lstStyle/>
                    <a:p>
                      <a:r>
                        <a:rPr lang="en-GB" sz="1600" dirty="0" smtClean="0">
                          <a:latin typeface="Comic Sans MS" pitchFamily="66" charset="0"/>
                        </a:rPr>
                        <a:t>length</a:t>
                      </a:r>
                      <a:endParaRPr lang="en-GB" sz="1600" dirty="0">
                        <a:latin typeface="Comic Sans MS" pitchFamily="66" charset="0"/>
                      </a:endParaRPr>
                    </a:p>
                  </a:txBody>
                  <a:tcPr/>
                </a:tc>
                <a:tc>
                  <a:txBody>
                    <a:bodyPr/>
                    <a:lstStyle/>
                    <a:p>
                      <a:r>
                        <a:rPr lang="en-GB" sz="1600" dirty="0" smtClean="0">
                          <a:latin typeface="Comic Sans MS" pitchFamily="66" charset="0"/>
                        </a:rPr>
                        <a:t>notice</a:t>
                      </a:r>
                      <a:endParaRPr lang="en-GB" sz="1600" dirty="0">
                        <a:latin typeface="Comic Sans MS" pitchFamily="66" charset="0"/>
                      </a:endParaRPr>
                    </a:p>
                  </a:txBody>
                  <a:tcPr/>
                </a:tc>
                <a:tc>
                  <a:txBody>
                    <a:bodyPr/>
                    <a:lstStyle/>
                    <a:p>
                      <a:r>
                        <a:rPr lang="en-GB" sz="1600" dirty="0" smtClean="0">
                          <a:latin typeface="Comic Sans MS" pitchFamily="66" charset="0"/>
                        </a:rPr>
                        <a:t>potatoes</a:t>
                      </a:r>
                      <a:endParaRPr lang="en-GB" sz="1600" dirty="0">
                        <a:latin typeface="Comic Sans MS" pitchFamily="66" charset="0"/>
                      </a:endParaRP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1412776" y="3779912"/>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28700" y="5181600"/>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noProof="0" dirty="0" smtClean="0">
                <a:solidFill>
                  <a:schemeClr val="tx1">
                    <a:tint val="75000"/>
                  </a:schemeClr>
                </a:solidFill>
                <a:latin typeface="Comic Sans MS" pitchFamily="66" charset="0"/>
              </a:rPr>
              <a:t>Ransom Note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dirty="0" smtClean="0">
                <a:ln>
                  <a:noFill/>
                </a:ln>
                <a:solidFill>
                  <a:schemeClr val="tx1">
                    <a:tint val="75000"/>
                  </a:schemeClr>
                </a:solidFill>
                <a:effectLst/>
                <a:uLnTx/>
                <a:uFillTx/>
                <a:latin typeface="Comic Sans MS" pitchFamily="66" charset="0"/>
                <a:ea typeface="+mn-ea"/>
                <a:cs typeface="+mn-cs"/>
              </a:rPr>
              <a:t>Cut</a:t>
            </a:r>
            <a:r>
              <a:rPr kumimoji="0" lang="en-GB" sz="4400" b="0" i="0" u="none" strike="noStrike" kern="1200" cap="none" spc="0" normalizeH="0" dirty="0" smtClean="0">
                <a:ln>
                  <a:noFill/>
                </a:ln>
                <a:solidFill>
                  <a:schemeClr val="tx1">
                    <a:tint val="75000"/>
                  </a:schemeClr>
                </a:solidFill>
                <a:effectLst/>
                <a:uLnTx/>
                <a:uFillTx/>
                <a:latin typeface="Comic Sans MS" pitchFamily="66" charset="0"/>
                <a:ea typeface="+mn-ea"/>
                <a:cs typeface="+mn-cs"/>
              </a:rPr>
              <a:t> the letters needed out of newspapers and magazines and glue them down to spell the words.</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Colourful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different coloured pens to write your words.  You could write the tricky bits in a different colour.</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Story</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Time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baseline="0" dirty="0" smtClean="0">
                <a:solidFill>
                  <a:schemeClr val="tx1">
                    <a:tint val="75000"/>
                  </a:schemeClr>
                </a:solidFill>
                <a:latin typeface="Comic Sans MS" pitchFamily="66" charset="0"/>
              </a:rPr>
              <a:t>Write</a:t>
            </a:r>
            <a:r>
              <a:rPr lang="en-GB" altLang="en-US" sz="4400" dirty="0" smtClean="0">
                <a:solidFill>
                  <a:schemeClr val="tx1">
                    <a:tint val="75000"/>
                  </a:schemeClr>
                </a:solidFill>
                <a:latin typeface="Comic Sans MS" pitchFamily="66" charset="0"/>
              </a:rPr>
              <a:t> a short story using all of your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Design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Write your letters in bubble writing.  Use different colours or patterns for each word.</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32656" y="395536"/>
            <a:ext cx="1533703" cy="8208912"/>
            <a:chOff x="155575" y="251520"/>
            <a:chExt cx="1533703" cy="8208912"/>
          </a:xfrm>
        </p:grpSpPr>
        <p:pic>
          <p:nvPicPr>
            <p:cNvPr id="5"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
        <p:nvSpPr>
          <p:cNvPr id="7" name="Text Placeholder 1"/>
          <p:cNvSpPr txBox="1">
            <a:spLocks/>
          </p:cNvSpPr>
          <p:nvPr/>
        </p:nvSpPr>
        <p:spPr>
          <a:xfrm>
            <a:off x="1962150" y="539552"/>
            <a:ext cx="4707210" cy="13681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tint val="75000"/>
                  </a:schemeClr>
                </a:solidFill>
                <a:latin typeface="Comic Sans MS" pitchFamily="66" charset="0"/>
              </a:rPr>
              <a:t> Spellings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chemeClr val="tx1">
                    <a:tint val="75000"/>
                  </a:schemeClr>
                </a:solidFill>
                <a:effectLst/>
                <a:uLnTx/>
                <a:uFillTx/>
                <a:latin typeface="Comic Sans MS" pitchFamily="66" charset="0"/>
              </a:rPr>
              <a:t>Year </a:t>
            </a:r>
            <a:r>
              <a:rPr lang="en-GB" sz="2400" dirty="0" smtClean="0">
                <a:solidFill>
                  <a:schemeClr val="tx1">
                    <a:tint val="75000"/>
                  </a:schemeClr>
                </a:solidFill>
                <a:latin typeface="Comic Sans MS" pitchFamily="66" charset="0"/>
              </a:rPr>
              <a:t>Three</a:t>
            </a:r>
            <a:r>
              <a:rPr kumimoji="0" lang="en-GB" sz="2400" b="0" i="0" u="none" strike="noStrike" kern="1200" cap="none" spc="0" normalizeH="0" baseline="0" noProof="0" dirty="0" smtClean="0">
                <a:ln>
                  <a:noFill/>
                </a:ln>
                <a:solidFill>
                  <a:schemeClr val="tx1">
                    <a:tint val="75000"/>
                  </a:schemeClr>
                </a:solidFill>
                <a:effectLst/>
                <a:uLnTx/>
                <a:uFillTx/>
                <a:latin typeface="Comic Sans MS" pitchFamily="66" charset="0"/>
              </a:rPr>
              <a:t> - </a:t>
            </a:r>
            <a:r>
              <a:rPr lang="en-GB" sz="2400" noProof="0" dirty="0" smtClean="0">
                <a:solidFill>
                  <a:schemeClr val="tx1">
                    <a:tint val="75000"/>
                  </a:schemeClr>
                </a:solidFill>
                <a:latin typeface="Comic Sans MS" pitchFamily="66" charset="0"/>
              </a:rPr>
              <a:t>Summer</a:t>
            </a:r>
            <a:r>
              <a:rPr kumimoji="0" lang="en-GB" sz="2400" b="0" i="0" u="none" strike="noStrike" kern="1200" cap="none" spc="0" normalizeH="0" baseline="0" noProof="0" dirty="0" smtClean="0">
                <a:ln>
                  <a:noFill/>
                </a:ln>
                <a:solidFill>
                  <a:schemeClr val="tx1">
                    <a:tint val="75000"/>
                  </a:schemeClr>
                </a:solidFill>
                <a:effectLst/>
                <a:uLnTx/>
                <a:uFillTx/>
                <a:latin typeface="Comic Sans MS" pitchFamily="66" charset="0"/>
              </a:rPr>
              <a:t> Term</a:t>
            </a:r>
            <a:endParaRPr kumimoji="0" lang="en-GB" sz="2400" b="0" i="0" u="none" strike="noStrike" kern="1200" cap="none" spc="0" normalizeH="0" baseline="0" noProof="0" dirty="0">
              <a:ln>
                <a:noFill/>
              </a:ln>
              <a:solidFill>
                <a:schemeClr val="tx1">
                  <a:tint val="75000"/>
                </a:schemeClr>
              </a:solidFill>
              <a:effectLst/>
              <a:uLnTx/>
              <a:uFillTx/>
              <a:latin typeface="Comic Sans MS" pitchFamily="66" charset="0"/>
            </a:endParaRPr>
          </a:p>
        </p:txBody>
      </p:sp>
      <p:graphicFrame>
        <p:nvGraphicFramePr>
          <p:cNvPr id="8" name="Table 7"/>
          <p:cNvGraphicFramePr>
            <a:graphicFrameLocks noGrp="1"/>
          </p:cNvGraphicFramePr>
          <p:nvPr/>
        </p:nvGraphicFramePr>
        <p:xfrm>
          <a:off x="1556792" y="1763688"/>
          <a:ext cx="4572000" cy="169188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432048">
                <a:tc>
                  <a:txBody>
                    <a:bodyPr/>
                    <a:lstStyle/>
                    <a:p>
                      <a:r>
                        <a:rPr lang="en-GB" sz="1400" dirty="0" smtClean="0">
                          <a:latin typeface="Comic Sans MS" pitchFamily="66" charset="0"/>
                        </a:rPr>
                        <a:t>probably</a:t>
                      </a:r>
                      <a:endParaRPr lang="en-GB" sz="1400" dirty="0">
                        <a:latin typeface="Comic Sans MS" pitchFamily="66" charset="0"/>
                      </a:endParaRPr>
                    </a:p>
                  </a:txBody>
                  <a:tcPr/>
                </a:tc>
                <a:tc>
                  <a:txBody>
                    <a:bodyPr/>
                    <a:lstStyle/>
                    <a:p>
                      <a:r>
                        <a:rPr lang="en-GB" sz="1400" dirty="0" smtClean="0">
                          <a:latin typeface="Comic Sans MS" pitchFamily="66" charset="0"/>
                        </a:rPr>
                        <a:t>remember</a:t>
                      </a:r>
                      <a:endParaRPr lang="en-GB" sz="1400" dirty="0">
                        <a:latin typeface="Comic Sans MS" pitchFamily="66" charset="0"/>
                      </a:endParaRPr>
                    </a:p>
                  </a:txBody>
                  <a:tcPr/>
                </a:tc>
                <a:tc>
                  <a:txBody>
                    <a:bodyPr/>
                    <a:lstStyle/>
                    <a:p>
                      <a:r>
                        <a:rPr lang="en-GB" sz="1400" dirty="0" smtClean="0">
                          <a:latin typeface="Comic Sans MS" pitchFamily="66" charset="0"/>
                        </a:rPr>
                        <a:t>suddenly</a:t>
                      </a:r>
                      <a:endParaRPr lang="en-GB" sz="1400" dirty="0">
                        <a:latin typeface="Comic Sans MS" pitchFamily="66" charset="0"/>
                      </a:endParaRPr>
                    </a:p>
                  </a:txBody>
                  <a:tcPr/>
                </a:tc>
                <a:tc>
                  <a:txBody>
                    <a:bodyPr/>
                    <a:lstStyle/>
                    <a:p>
                      <a:r>
                        <a:rPr lang="en-GB" sz="1400" dirty="0" smtClean="0">
                          <a:latin typeface="Comic Sans MS" pitchFamily="66" charset="0"/>
                        </a:rPr>
                        <a:t>thought</a:t>
                      </a:r>
                      <a:endParaRPr lang="en-GB" sz="1400" dirty="0">
                        <a:latin typeface="Comic Sans MS" pitchFamily="66" charset="0"/>
                      </a:endParaRPr>
                    </a:p>
                  </a:txBody>
                  <a:tcPr/>
                </a:tc>
                <a:extLst>
                  <a:ext uri="{0D108BD9-81ED-4DB2-BD59-A6C34878D82A}">
                    <a16:rowId xmlns:a16="http://schemas.microsoft.com/office/drawing/2014/main" val="10000"/>
                  </a:ext>
                </a:extLst>
              </a:tr>
              <a:tr h="370840">
                <a:tc>
                  <a:txBody>
                    <a:bodyPr/>
                    <a:lstStyle/>
                    <a:p>
                      <a:r>
                        <a:rPr lang="en-GB" sz="1400" dirty="0" smtClean="0">
                          <a:latin typeface="Comic Sans MS" pitchFamily="66" charset="0"/>
                        </a:rPr>
                        <a:t>quarter</a:t>
                      </a:r>
                      <a:endParaRPr lang="en-GB" sz="1400" dirty="0">
                        <a:latin typeface="Comic Sans MS" pitchFamily="66" charset="0"/>
                      </a:endParaRPr>
                    </a:p>
                  </a:txBody>
                  <a:tcPr/>
                </a:tc>
                <a:tc>
                  <a:txBody>
                    <a:bodyPr/>
                    <a:lstStyle/>
                    <a:p>
                      <a:r>
                        <a:rPr lang="en-GB" sz="1400" dirty="0" smtClean="0">
                          <a:latin typeface="Comic Sans MS" pitchFamily="66" charset="0"/>
                        </a:rPr>
                        <a:t>sentence</a:t>
                      </a:r>
                      <a:endParaRPr lang="en-GB" sz="1400" dirty="0">
                        <a:latin typeface="Comic Sans MS" pitchFamily="66" charset="0"/>
                      </a:endParaRPr>
                    </a:p>
                  </a:txBody>
                  <a:tcPr/>
                </a:tc>
                <a:tc>
                  <a:txBody>
                    <a:bodyPr/>
                    <a:lstStyle/>
                    <a:p>
                      <a:r>
                        <a:rPr lang="en-GB" sz="1400" dirty="0" smtClean="0">
                          <a:latin typeface="Comic Sans MS" pitchFamily="66" charset="0"/>
                        </a:rPr>
                        <a:t>surprise</a:t>
                      </a:r>
                      <a:endParaRPr lang="en-GB" sz="1400" dirty="0">
                        <a:latin typeface="Comic Sans MS" pitchFamily="66" charset="0"/>
                      </a:endParaRPr>
                    </a:p>
                  </a:txBody>
                  <a:tcPr/>
                </a:tc>
                <a:tc>
                  <a:txBody>
                    <a:bodyPr/>
                    <a:lstStyle/>
                    <a:p>
                      <a:r>
                        <a:rPr lang="en-GB" sz="1400" dirty="0" smtClean="0">
                          <a:latin typeface="Comic Sans MS" pitchFamily="66" charset="0"/>
                        </a:rPr>
                        <a:t>window</a:t>
                      </a:r>
                      <a:endParaRPr lang="en-GB" sz="1400"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en-GB" sz="1400" dirty="0" smtClean="0">
                          <a:latin typeface="Comic Sans MS" pitchFamily="66" charset="0"/>
                        </a:rPr>
                        <a:t>really</a:t>
                      </a:r>
                      <a:endParaRPr lang="en-GB" sz="1400" dirty="0">
                        <a:latin typeface="Comic Sans MS" pitchFamily="66" charset="0"/>
                      </a:endParaRPr>
                    </a:p>
                  </a:txBody>
                  <a:tcPr/>
                </a:tc>
                <a:tc>
                  <a:txBody>
                    <a:bodyPr/>
                    <a:lstStyle/>
                    <a:p>
                      <a:r>
                        <a:rPr lang="en-GB" sz="1400" dirty="0" smtClean="0">
                          <a:latin typeface="Comic Sans MS" pitchFamily="66" charset="0"/>
                        </a:rPr>
                        <a:t>special</a:t>
                      </a:r>
                      <a:endParaRPr lang="en-GB" sz="1400" dirty="0">
                        <a:latin typeface="Comic Sans MS" pitchFamily="66" charset="0"/>
                      </a:endParaRPr>
                    </a:p>
                  </a:txBody>
                  <a:tcPr/>
                </a:tc>
                <a:tc>
                  <a:txBody>
                    <a:bodyPr/>
                    <a:lstStyle/>
                    <a:p>
                      <a:r>
                        <a:rPr lang="en-GB" sz="1400" dirty="0" smtClean="0">
                          <a:latin typeface="Comic Sans MS" pitchFamily="66" charset="0"/>
                        </a:rPr>
                        <a:t>though</a:t>
                      </a:r>
                      <a:endParaRPr lang="en-GB" sz="1400" dirty="0">
                        <a:latin typeface="Comic Sans MS" pitchFamily="66" charset="0"/>
                      </a:endParaRPr>
                    </a:p>
                  </a:txBody>
                  <a:tcPr/>
                </a:tc>
                <a:tc>
                  <a:txBody>
                    <a:bodyPr/>
                    <a:lstStyle/>
                    <a:p>
                      <a:r>
                        <a:rPr lang="en-GB" sz="1400" dirty="0" smtClean="0">
                          <a:latin typeface="Comic Sans MS" pitchFamily="66" charset="0"/>
                        </a:rPr>
                        <a:t>woman</a:t>
                      </a:r>
                      <a:endParaRPr lang="en-GB" sz="1400" dirty="0">
                        <a:latin typeface="Comic Sans MS" pitchFamily="66" charset="0"/>
                      </a:endParaRPr>
                    </a:p>
                  </a:txBody>
                  <a:tcPr/>
                </a:tc>
                <a:extLst>
                  <a:ext uri="{0D108BD9-81ED-4DB2-BD59-A6C34878D82A}">
                    <a16:rowId xmlns:a16="http://schemas.microsoft.com/office/drawing/2014/main" val="10002"/>
                  </a:ext>
                </a:extLst>
              </a:tr>
              <a:tr h="370840">
                <a:tc>
                  <a:txBody>
                    <a:bodyPr/>
                    <a:lstStyle/>
                    <a:p>
                      <a:r>
                        <a:rPr lang="en-GB" sz="1400" dirty="0" smtClean="0">
                          <a:latin typeface="Comic Sans MS" pitchFamily="66" charset="0"/>
                        </a:rPr>
                        <a:t>recent</a:t>
                      </a:r>
                      <a:endParaRPr lang="en-GB" sz="1400" dirty="0">
                        <a:latin typeface="Comic Sans MS" pitchFamily="66" charset="0"/>
                      </a:endParaRPr>
                    </a:p>
                  </a:txBody>
                  <a:tcPr/>
                </a:tc>
                <a:tc>
                  <a:txBody>
                    <a:bodyPr/>
                    <a:lstStyle/>
                    <a:p>
                      <a:r>
                        <a:rPr lang="en-GB" sz="1400" dirty="0" smtClean="0">
                          <a:latin typeface="Comic Sans MS" pitchFamily="66" charset="0"/>
                        </a:rPr>
                        <a:t>strange</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although</a:t>
                      </a:r>
                    </a:p>
                    <a:p>
                      <a:endParaRPr lang="en-GB" sz="1400" dirty="0">
                        <a:latin typeface="Comic Sans MS" pitchFamily="66" charset="0"/>
                      </a:endParaRPr>
                    </a:p>
                  </a:txBody>
                  <a:tcPr/>
                </a:tc>
                <a:tc>
                  <a:txBody>
                    <a:bodyPr/>
                    <a:lstStyle/>
                    <a:p>
                      <a:r>
                        <a:rPr lang="en-GB" sz="1400" dirty="0" smtClean="0">
                          <a:latin typeface="Comic Sans MS" pitchFamily="66" charset="0"/>
                        </a:rPr>
                        <a:t>women</a:t>
                      </a:r>
                      <a:endParaRPr lang="en-GB" sz="14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412776" y="3779912"/>
            <a:ext cx="4824536" cy="584775"/>
          </a:xfrm>
          <a:prstGeom prst="rect">
            <a:avLst/>
          </a:prstGeom>
          <a:noFill/>
        </p:spPr>
        <p:txBody>
          <a:bodyPr wrap="square" rtlCol="0">
            <a:spAutoFit/>
          </a:bodyPr>
          <a:lstStyle/>
          <a:p>
            <a:r>
              <a:rPr lang="en-GB" sz="1400" u="sng" dirty="0" smtClean="0">
                <a:latin typeface="Comic Sans MS" pitchFamily="66" charset="0"/>
              </a:rPr>
              <a:t>Mnemonics to help us remember the spelling</a:t>
            </a:r>
          </a:p>
          <a:p>
            <a:endParaRPr lang="en-GB" dirty="0"/>
          </a:p>
        </p:txBody>
      </p:sp>
      <p:sp>
        <p:nvSpPr>
          <p:cNvPr id="11" name="Subtitle 2"/>
          <p:cNvSpPr txBox="1">
            <a:spLocks/>
          </p:cNvSpPr>
          <p:nvPr/>
        </p:nvSpPr>
        <p:spPr>
          <a:xfrm>
            <a:off x="1052736" y="4788024"/>
            <a:ext cx="4800600" cy="3638872"/>
          </a:xfrm>
          <a:prstGeom prst="rect">
            <a:avLst/>
          </a:prstGeom>
        </p:spPr>
        <p:txBody>
          <a:bodyPr vert="horz" lIns="91440" tIns="45720" rIns="91440" bIns="45720" rtlCol="0">
            <a:normAutofit fontScale="25000" lnSpcReduction="20000"/>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defRPr/>
            </a:pPr>
            <a:r>
              <a:rPr kumimoji="0" lang="en-GB" altLang="en-US" sz="5600" b="0" i="0" u="sng" strike="noStrike" kern="1200" cap="none" spc="0" normalizeH="0" baseline="0" noProof="0" dirty="0" smtClean="0">
                <a:ln>
                  <a:noFill/>
                </a:ln>
                <a:solidFill>
                  <a:schemeClr val="tx1">
                    <a:tint val="75000"/>
                  </a:schemeClr>
                </a:solidFill>
                <a:effectLst/>
                <a:uLnTx/>
                <a:uFillTx/>
                <a:latin typeface="Comic Sans MS" pitchFamily="66" charset="0"/>
                <a:ea typeface="Calibri" panose="020F0502020204030204" pitchFamily="34" charset="0"/>
                <a:cs typeface="Times New Roman" pitchFamily="18" charset="0"/>
              </a:rPr>
              <a:t>Spelling Tips for Home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Using the Look, Say, Cover, Write, Check Strategy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 Look at the word and say it out loud, then cover it, write it and check to see if it is correct. If not, highlight or underline the incorrect part and repeat the process.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Missing</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Letters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chemeClr val="tx1">
                    <a:tint val="75000"/>
                  </a:schemeClr>
                </a:solidFill>
                <a:latin typeface="Comic Sans MS" pitchFamily="66" charset="0"/>
              </a:rPr>
              <a:t>Ask</a:t>
            </a:r>
            <a:r>
              <a:rPr lang="en-GB" sz="4400" dirty="0" smtClean="0">
                <a:solidFill>
                  <a:schemeClr val="tx1">
                    <a:tint val="75000"/>
                  </a:schemeClr>
                </a:solidFill>
                <a:latin typeface="Comic Sans MS" pitchFamily="66" charset="0"/>
              </a:rPr>
              <a:t> an adult to write down your spellings with missing letters.  Can you find the mistakes and correct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chemeClr val="tx1">
                    <a:tint val="75000"/>
                  </a:schemeClr>
                </a:solidFill>
                <a:latin typeface="Comic Sans MS" pitchFamily="66" charset="0"/>
              </a:rPr>
              <a:t>Colourful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Use</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different coloured pens to write your words.  You could write the tricky bits in a different colour.</a:t>
            </a: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Story</a:t>
            </a:r>
            <a:r>
              <a:rPr kumimoji="0" lang="en-GB" sz="4400" b="0" i="0" u="none" strike="noStrike" kern="1200" cap="none" spc="0" normalizeH="0" noProof="0" dirty="0" smtClean="0">
                <a:ln>
                  <a:noFill/>
                </a:ln>
                <a:solidFill>
                  <a:schemeClr val="tx1">
                    <a:tint val="75000"/>
                  </a:schemeClr>
                </a:solidFill>
                <a:effectLst/>
                <a:uLnTx/>
                <a:uFillTx/>
                <a:latin typeface="Comic Sans MS" pitchFamily="66" charset="0"/>
                <a:ea typeface="+mn-ea"/>
                <a:cs typeface="+mn-cs"/>
              </a:rPr>
              <a:t> Time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baseline="0" dirty="0" smtClean="0">
                <a:solidFill>
                  <a:schemeClr val="tx1">
                    <a:tint val="75000"/>
                  </a:schemeClr>
                </a:solidFill>
                <a:latin typeface="Comic Sans MS" pitchFamily="66" charset="0"/>
              </a:rPr>
              <a:t>Write</a:t>
            </a:r>
            <a:r>
              <a:rPr lang="en-GB" altLang="en-US" sz="4400" dirty="0" smtClean="0">
                <a:solidFill>
                  <a:schemeClr val="tx1">
                    <a:tint val="75000"/>
                  </a:schemeClr>
                </a:solidFill>
                <a:latin typeface="Comic Sans MS" pitchFamily="66" charset="0"/>
              </a:rPr>
              <a:t> a short story using all of your words.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Design a Word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altLang="en-US" sz="4400" dirty="0" smtClean="0">
                <a:solidFill>
                  <a:schemeClr val="tx1">
                    <a:tint val="75000"/>
                  </a:schemeClr>
                </a:solidFill>
                <a:latin typeface="Comic Sans MS" pitchFamily="66" charset="0"/>
              </a:rPr>
              <a:t>Write your letters in bubble writing.  Use different colours or patterns for each word.</a:t>
            </a:r>
            <a:endParaRPr kumimoji="0" lang="en-GB" altLang="en-US" sz="44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tint val="75000"/>
                </a:schemeClr>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3404</Words>
  <Application>Microsoft Office PowerPoint</Application>
  <PresentationFormat>On-screen Show (4:3)</PresentationFormat>
  <Paragraphs>697</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Kerry Webb</dc:creator>
  <cp:lastModifiedBy>Joanne Lennon</cp:lastModifiedBy>
  <cp:revision>23</cp:revision>
  <dcterms:created xsi:type="dcterms:W3CDTF">2018-01-31T20:34:16Z</dcterms:created>
  <dcterms:modified xsi:type="dcterms:W3CDTF">2021-02-01T11:37:18Z</dcterms:modified>
</cp:coreProperties>
</file>